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703" autoAdjust="0"/>
  </p:normalViewPr>
  <p:slideViewPr>
    <p:cSldViewPr>
      <p:cViewPr varScale="1">
        <p:scale>
          <a:sx n="100" d="100"/>
          <a:sy n="100" d="100"/>
        </p:scale>
        <p:origin x="23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0233-2822-4B4E-B8D3-9F7D4763FC80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4696-1F95-4813-A584-B5BCAA8764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9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rapide des 6 onglets ou encore feuilles de calcul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4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Tout est rempli automatiquement sauf la ligne 2 où l’on doit indiquer « P » qui signifie « séquences de projet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41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diaporama ne remplace l’onglet notice mais vise à aider la prise en main de l’outil en complément,,,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s’agit de</a:t>
            </a:r>
            <a:r>
              <a:rPr lang="fr-FR" baseline="0" dirty="0"/>
              <a:t> la même feuille de calcul mais nous nous sommes décalés vers la droite. On peut voir les colonnes H à Q…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13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Liste de thèmes et de problématiques non exhaustives. J’ai effacé toutes les informations pour montrer ensuite comment construire sa progression,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7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codes D, M et F sont donnés à titre indicatif,</a:t>
            </a:r>
            <a:r>
              <a:rPr lang="fr-FR" baseline="0" dirty="0"/>
              <a:t> vous pouvez utiliser une autre méthode…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ce que les compteurs ne restent pas à zéro ! Si c’est le cas il faut revoir la progression dans son ensemble et supprimé/modifier</a:t>
            </a:r>
            <a:r>
              <a:rPr lang="fr-FR" baseline="0" dirty="0"/>
              <a:t> des séquences.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0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L’onglet suivant est « Progression cycle 4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1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60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4696-1F95-4813-A584-B5BCAA87645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6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9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5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4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9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7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6C96-1693-4A4D-B77D-F019CA5BA2F9}" type="datetimeFigureOut">
              <a:rPr lang="fr-FR" smtClean="0"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247B-179B-4159-98F1-368A9D687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88663"/>
            <a:ext cx="10515600" cy="50917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Présentation de l’outil de création de progression pédagogique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181" t="15731" r="48844" b="4756"/>
          <a:stretch/>
        </p:blipFill>
        <p:spPr>
          <a:xfrm>
            <a:off x="136358" y="1275709"/>
            <a:ext cx="5638800" cy="545851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36358" y="678958"/>
            <a:ext cx="1184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702030302020204" pitchFamily="66" charset="0"/>
              </a:rPr>
              <a:t>Un fichier Excel, 6 onglets pour générer automatiquement une progression sur le cycle 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99747" y="1275709"/>
            <a:ext cx="598370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>
                <a:latin typeface="Comic Sans MS" panose="030F0702030302020204" pitchFamily="66" charset="0"/>
              </a:rPr>
              <a:t>1</a:t>
            </a:r>
            <a:r>
              <a:rPr lang="fr-FR" b="1" baseline="30000">
                <a:latin typeface="Comic Sans MS" panose="030F0702030302020204" pitchFamily="66" charset="0"/>
              </a:rPr>
              <a:t>er</a:t>
            </a:r>
            <a:r>
              <a:rPr lang="fr-FR" b="1">
                <a:latin typeface="Comic Sans MS" panose="030F0702030302020204" pitchFamily="66" charset="0"/>
              </a:rPr>
              <a:t> onglet  </a:t>
            </a:r>
            <a:r>
              <a:rPr lang="fr-FR" sz="1600" b="1">
                <a:latin typeface="Comic Sans MS" panose="030F0702030302020204" pitchFamily="66" charset="0"/>
              </a:rPr>
              <a:t>: </a:t>
            </a:r>
            <a:r>
              <a:rPr lang="fr-FR">
                <a:solidFill>
                  <a:srgbClr val="468A65"/>
                </a:solidFill>
              </a:rPr>
              <a:t>Contexte de l’enseignement</a:t>
            </a:r>
          </a:p>
          <a:p>
            <a:r>
              <a:rPr lang="fr-FR" b="1">
                <a:solidFill>
                  <a:srgbClr val="468A65"/>
                </a:solidFill>
                <a:latin typeface="Comic Sans MS" panose="030F0702030302020204" pitchFamily="66" charset="0"/>
              </a:rPr>
              <a:t>A compléter </a:t>
            </a:r>
            <a:r>
              <a:rPr lang="fr-FR">
                <a:solidFill>
                  <a:srgbClr val="468A65"/>
                </a:solidFill>
                <a:latin typeface="Comic Sans MS" panose="030F0702030302020204" pitchFamily="66" charset="0"/>
              </a:rPr>
              <a:t>pour</a:t>
            </a:r>
            <a:r>
              <a:rPr lang="fr-FR" b="1">
                <a:solidFill>
                  <a:srgbClr val="468A65"/>
                </a:solidFill>
                <a:latin typeface="Comic Sans MS" panose="030F0702030302020204" pitchFamily="66" charset="0"/>
              </a:rPr>
              <a:t> </a:t>
            </a:r>
            <a:r>
              <a:rPr lang="fr-FR">
                <a:solidFill>
                  <a:srgbClr val="468A65"/>
                </a:solidFill>
                <a:latin typeface="Comic Sans MS" panose="030F0702030302020204" pitchFamily="66" charset="0"/>
              </a:rPr>
              <a:t>préciser le contexte de la technologie dans l'établissement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99747" y="2316629"/>
            <a:ext cx="5983706" cy="92333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fr-FR" b="1" baseline="3000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ème</a:t>
            </a:r>
            <a:r>
              <a:rPr lang="fr-FR" b="1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 onglet </a:t>
            </a:r>
            <a:r>
              <a:rPr lang="fr-FR">
                <a:latin typeface="Comic Sans MS" panose="030F0702030302020204" pitchFamily="66" charset="0"/>
              </a:rPr>
              <a:t>: </a:t>
            </a:r>
            <a:r>
              <a:rPr lang="fr-FR" b="1">
                <a:solidFill>
                  <a:schemeClr val="bg1"/>
                </a:solidFill>
              </a:rPr>
              <a:t>Notice</a:t>
            </a:r>
          </a:p>
          <a:p>
            <a:r>
              <a:rPr lang="fr-FR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Il s’agit de la notice explicative de l’outil de création de progression pédagogique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99748" y="3357549"/>
            <a:ext cx="5983706" cy="14773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3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b="1" dirty="0"/>
              <a:t>Programme</a:t>
            </a:r>
          </a:p>
          <a:p>
            <a:r>
              <a:rPr lang="fr-FR" dirty="0">
                <a:latin typeface="Comic Sans MS" panose="030F0702030302020204" pitchFamily="66" charset="0"/>
              </a:rPr>
              <a:t>Le programme est présenté dans cet onglet selon trois volets : les domaines du socle commun, les compétences travaillées sur le cycle et les compétences disciplinaires.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99746" y="4955628"/>
            <a:ext cx="5983706" cy="1200329"/>
          </a:xfrm>
          <a:prstGeom prst="rect">
            <a:avLst/>
          </a:prstGeom>
          <a:solidFill>
            <a:srgbClr val="FCD5B4"/>
          </a:solidFill>
          <a:ln w="28575">
            <a:solidFill>
              <a:srgbClr val="FDD6B4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b="1" dirty="0" err="1"/>
              <a:t>Problématiques_compétences</a:t>
            </a:r>
            <a:endParaRPr lang="fr-FR" b="1" dirty="0"/>
          </a:p>
          <a:p>
            <a:r>
              <a:rPr lang="fr-FR" dirty="0">
                <a:latin typeface="Comic Sans MS" panose="030F0702030302020204" pitchFamily="66" charset="0"/>
              </a:rPr>
              <a:t>C’est dans cet onglet que </a:t>
            </a:r>
            <a:r>
              <a:rPr lang="fr-FR" b="1" dirty="0">
                <a:latin typeface="Comic Sans MS" panose="030F0702030302020204" pitchFamily="66" charset="0"/>
              </a:rPr>
              <a:t>l’essentiel du travail de création va se faire</a:t>
            </a:r>
            <a:r>
              <a:rPr lang="fr-FR" dirty="0">
                <a:latin typeface="Comic Sans MS" panose="030F0702030302020204" pitchFamily="66" charset="0"/>
              </a:rPr>
              <a:t>. Vous pourrez croiser les problématiques avec les compétences.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99747" y="4248798"/>
            <a:ext cx="5983706" cy="1754326"/>
          </a:xfrm>
          <a:prstGeom prst="rect">
            <a:avLst/>
          </a:prstGeom>
          <a:solidFill>
            <a:srgbClr val="C2EBF6"/>
          </a:solidFill>
          <a:ln w="28575">
            <a:solidFill>
              <a:srgbClr val="C2EBF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5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b="1" dirty="0"/>
              <a:t>Progression_cycle4</a:t>
            </a:r>
          </a:p>
          <a:p>
            <a:r>
              <a:rPr lang="fr-FR" dirty="0">
                <a:latin typeface="Comic Sans MS" panose="030F0702030302020204" pitchFamily="66" charset="0"/>
              </a:rPr>
              <a:t>La progression se construit automatiquement à partir des renseignements de l'onglet précédent.</a:t>
            </a:r>
          </a:p>
          <a:p>
            <a:r>
              <a:rPr lang="fr-FR" dirty="0">
                <a:latin typeface="Comic Sans MS" panose="030F0702030302020204" pitchFamily="66" charset="0"/>
              </a:rPr>
              <a:t>Seule la ligne 6 est à renseigner si la séquence est en lien  avec les enseignements pratiques interdisciplinaires (EPI)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99747" y="8142302"/>
            <a:ext cx="598370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702030302020204" pitchFamily="66" charset="0"/>
              </a:rPr>
              <a:t>6ème onglet : </a:t>
            </a:r>
            <a:r>
              <a:rPr lang="fr-FR" b="1"/>
              <a:t>Générateur de séquences</a:t>
            </a:r>
          </a:p>
          <a:p>
            <a:r>
              <a:rPr lang="fr-FR">
                <a:latin typeface="Comic Sans MS" panose="030F0702030302020204" pitchFamily="66" charset="0"/>
              </a:rPr>
              <a:t>Cet onglet comporte des liens permettant de générer en partie automatiquement les séquences (zone bleue). La zone blanche </a:t>
            </a:r>
            <a:r>
              <a:rPr lang="fr-FR" b="1">
                <a:latin typeface="Comic Sans MS" panose="030F0702030302020204" pitchFamily="66" charset="0"/>
              </a:rPr>
              <a:t>doit être complétée manuellement</a:t>
            </a:r>
            <a:r>
              <a:rPr lang="fr-FR">
                <a:latin typeface="Comic Sans MS" panose="030F0702030302020204" pitchFamily="66" charset="0"/>
              </a:rPr>
              <a:t>.</a:t>
            </a:r>
          </a:p>
          <a:p>
            <a:r>
              <a:rPr lang="fr-FR">
                <a:latin typeface="Comic Sans MS" panose="030F0702030302020204" pitchFamily="66" charset="0"/>
              </a:rPr>
              <a:t>Cet onglet sera copié autant de fois que nécessaire pour construire les fiches de séquences.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767408" y="6525345"/>
            <a:ext cx="1080120" cy="188656"/>
          </a:xfrm>
          <a:prstGeom prst="roundRect">
            <a:avLst/>
          </a:prstGeom>
          <a:noFill/>
          <a:ln w="28575">
            <a:solidFill>
              <a:srgbClr val="6BA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>
            <a:stCxn id="7" idx="1"/>
          </p:cNvCxnSpPr>
          <p:nvPr/>
        </p:nvCxnSpPr>
        <p:spPr>
          <a:xfrm flipH="1">
            <a:off x="1596000" y="1737374"/>
            <a:ext cx="4403747" cy="4787971"/>
          </a:xfrm>
          <a:prstGeom prst="straightConnector1">
            <a:avLst/>
          </a:prstGeom>
          <a:ln w="38100">
            <a:solidFill>
              <a:srgbClr val="6BA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821000" y="6525345"/>
            <a:ext cx="423472" cy="1886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541000" y="3723777"/>
            <a:ext cx="3458746" cy="278134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2231208" y="6525901"/>
            <a:ext cx="566528" cy="20887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>
            <a:endCxn id="44" idx="0"/>
          </p:cNvCxnSpPr>
          <p:nvPr/>
        </p:nvCxnSpPr>
        <p:spPr>
          <a:xfrm flipH="1">
            <a:off x="3354400" y="5598246"/>
            <a:ext cx="2645346" cy="925542"/>
          </a:xfrm>
          <a:prstGeom prst="straightConnector1">
            <a:avLst/>
          </a:prstGeom>
          <a:ln w="38100">
            <a:solidFill>
              <a:srgbClr val="FCD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2746900" y="6523788"/>
            <a:ext cx="1215000" cy="208878"/>
          </a:xfrm>
          <a:prstGeom prst="roundRect">
            <a:avLst/>
          </a:prstGeom>
          <a:noFill/>
          <a:ln w="28575">
            <a:solidFill>
              <a:srgbClr val="FCD5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>
            <a:stCxn id="17" idx="1"/>
          </p:cNvCxnSpPr>
          <p:nvPr/>
        </p:nvCxnSpPr>
        <p:spPr>
          <a:xfrm flipH="1">
            <a:off x="4431000" y="5125961"/>
            <a:ext cx="1568747" cy="1421423"/>
          </a:xfrm>
          <a:prstGeom prst="straightConnector1">
            <a:avLst/>
          </a:prstGeom>
          <a:ln w="38100">
            <a:solidFill>
              <a:srgbClr val="C2EB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3923364" y="6522232"/>
            <a:ext cx="867636" cy="198648"/>
          </a:xfrm>
          <a:prstGeom prst="roundRect">
            <a:avLst/>
          </a:prstGeom>
          <a:noFill/>
          <a:ln w="28575">
            <a:solidFill>
              <a:srgbClr val="C2EB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5241000" y="5379137"/>
            <a:ext cx="758746" cy="1168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4771900" y="6522232"/>
            <a:ext cx="1003258" cy="1986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8" idx="1"/>
          </p:cNvCxnSpPr>
          <p:nvPr/>
        </p:nvCxnSpPr>
        <p:spPr>
          <a:xfrm flipH="1">
            <a:off x="2091000" y="2778294"/>
            <a:ext cx="3908747" cy="3747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161220" y="6533244"/>
            <a:ext cx="818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J.Y. </a:t>
            </a:r>
            <a:r>
              <a:rPr lang="fr-FR" sz="1200" dirty="0" err="1"/>
              <a:t>Peyren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7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30393 L -8.33333E-7 -1.11111E-6 " pathEditMode="relative" rAng="0" ptsTypes="AA">
                                      <p:cBhvr>
                                        <p:cTn id="10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525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30163 L 0 4.81481E-6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06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53496 L -0.00026 -0.30163 " pathEditMode="relative" rAng="0" ptsTypes="AA">
                                      <p:cBhvr>
                                        <p:cTn id="135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6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23912 L 0 -2.22222E-6 " pathEditMode="relative" rAng="0" ptsTypes="AA">
                                      <p:cBhvr>
                                        <p:cTn id="147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94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3149 L -0.00026 -0.17963 " pathEditMode="relative" rAng="0" ptsTypes="AA">
                                      <p:cBhvr>
                                        <p:cTn id="149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20" grpId="0" animBg="1"/>
      <p:bldP spid="20" grpId="1" animBg="1"/>
      <p:bldP spid="32" grpId="0" animBg="1"/>
      <p:bldP spid="32" grpId="1" animBg="1"/>
      <p:bldP spid="37" grpId="0" animBg="1"/>
      <p:bldP spid="37" grpId="1" animBg="1"/>
      <p:bldP spid="44" grpId="0" animBg="1"/>
      <p:bldP spid="44" grpId="1" animBg="1"/>
      <p:bldP spid="51" grpId="0" animBg="1"/>
      <p:bldP spid="51" grpId="1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6142" r="10228" b="7481"/>
          <a:stretch/>
        </p:blipFill>
        <p:spPr>
          <a:xfrm>
            <a:off x="156001" y="450802"/>
            <a:ext cx="11790000" cy="6269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186000" y="4464000"/>
            <a:ext cx="4770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Cette fois-ci j’ai saisi « S8 » en cellule D28 et effacé « M1 » en cellule C28</a:t>
            </a:r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>
            <a:off x="5556000" y="4756388"/>
            <a:ext cx="630000" cy="1327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86000" y="5499000"/>
            <a:ext cx="476999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Voyons ce qu’il se passe dans l’onglet 5 « </a:t>
            </a:r>
            <a:r>
              <a:rPr lang="fr-FR" sz="1600" b="1" dirty="0" err="1">
                <a:latin typeface="Comic Sans MS" panose="030F0702030302020204" pitchFamily="66" charset="0"/>
              </a:rPr>
              <a:t>Progression_cycle</a:t>
            </a:r>
            <a:r>
              <a:rPr lang="fr-FR" sz="1600" b="1" dirty="0">
                <a:latin typeface="Comic Sans MS" panose="030F0702030302020204" pitchFamily="66" charset="0"/>
              </a:rPr>
              <a:t> 4»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001" y="96665"/>
            <a:ext cx="4776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 err="1"/>
              <a:t>Problématiques_compétences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5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" t="16142" r="24649" b="21038"/>
          <a:stretch/>
        </p:blipFill>
        <p:spPr>
          <a:xfrm>
            <a:off x="201000" y="504000"/>
            <a:ext cx="11745000" cy="61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à coins arrondis 3"/>
          <p:cNvSpPr/>
          <p:nvPr/>
        </p:nvSpPr>
        <p:spPr>
          <a:xfrm>
            <a:off x="8121000" y="864000"/>
            <a:ext cx="225000" cy="5895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1000" y="1089000"/>
            <a:ext cx="39150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La séquence 8 fait maintenant partie de la progression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431000" y="1359000"/>
            <a:ext cx="3690000" cy="1215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1000" y="1809000"/>
            <a:ext cx="3915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Lorsque toutes les séquences auront été saisies  dans l’onglet « </a:t>
            </a:r>
            <a:r>
              <a:rPr lang="fr-FR" sz="1600" b="1" dirty="0" err="1">
                <a:latin typeface="Comic Sans MS" panose="030F0702030302020204" pitchFamily="66" charset="0"/>
              </a:rPr>
              <a:t>Problématique_compétences</a:t>
            </a:r>
            <a:r>
              <a:rPr lang="fr-FR" sz="1600" b="1" dirty="0">
                <a:latin typeface="Comic Sans MS" panose="030F0702030302020204" pitchFamily="66" charset="0"/>
              </a:rPr>
              <a:t> », il n’y aura plus de « #N/A » dans cette feuille de calcul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014" y="134668"/>
            <a:ext cx="364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5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 err="1"/>
              <a:t>Progression_cycle</a:t>
            </a:r>
            <a:r>
              <a:rPr lang="fr-FR" sz="2000" b="1" dirty="0"/>
              <a:t>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0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6142" r="37451" b="5118"/>
          <a:stretch/>
        </p:blipFill>
        <p:spPr>
          <a:xfrm>
            <a:off x="381000" y="469268"/>
            <a:ext cx="8108640" cy="6379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706000" y="469268"/>
            <a:ext cx="328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Au départ le générateur de séquence est vide de contenu. La zone bleue va se remplir automatiquement en fonction du contenu de la cellule « verte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014" y="134668"/>
            <a:ext cx="4226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6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/>
              <a:t>Générateur de séquences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09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06000" y="469268"/>
            <a:ext cx="328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Au départ le générateur de séquence est vide de contenu. La zone bleue va se remplir automatiquement en fonction du contenu de la cellule « verte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536" r="37697" b="5118"/>
          <a:stretch/>
        </p:blipFill>
        <p:spPr>
          <a:xfrm>
            <a:off x="381000" y="476096"/>
            <a:ext cx="8108640" cy="63729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705999" y="2439000"/>
            <a:ext cx="3285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En saisissant « S8 » puis « Entrée » on obtient cette feuille avec les renseignements saisis auparavant.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06000" y="4104000"/>
            <a:ext cx="32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Il faut maintenant faire une copie de cette feuille de calcul et la nommer « S8 » 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014" y="134668"/>
            <a:ext cx="4658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6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>
                <a:latin typeface="Comic Sans MS" panose="030F0702030302020204" pitchFamily="66" charset="0"/>
              </a:rPr>
              <a:t>Générateur de séquences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115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6928" r="38435" b="4725"/>
          <a:stretch/>
        </p:blipFill>
        <p:spPr>
          <a:xfrm>
            <a:off x="156000" y="549000"/>
            <a:ext cx="7920905" cy="63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256000" y="529063"/>
            <a:ext cx="378000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Un clic droit sur l’onglet « Générateur de séquences » permet d’obtenir ce menu.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556000" y="5049000"/>
            <a:ext cx="1935000" cy="1755000"/>
          </a:xfrm>
          <a:prstGeom prst="roundRect">
            <a:avLst>
              <a:gd name="adj" fmla="val 872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4" idx="1"/>
          </p:cNvCxnSpPr>
          <p:nvPr/>
        </p:nvCxnSpPr>
        <p:spPr>
          <a:xfrm flipH="1">
            <a:off x="6456000" y="944562"/>
            <a:ext cx="1800000" cy="4104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56000" y="1531689"/>
            <a:ext cx="37800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Choisir « Déplacer ou copier » ouvre le menu ci-dessous</a:t>
            </a: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endParaRPr lang="fr-FR" sz="1600" b="1" dirty="0">
              <a:latin typeface="Comic Sans MS" panose="030F0702030302020204" pitchFamily="66" charset="0"/>
            </a:endParaRPr>
          </a:p>
          <a:p>
            <a:r>
              <a:rPr lang="fr-FR" sz="1600" b="1" dirty="0">
                <a:latin typeface="Comic Sans MS" panose="030F0702030302020204" pitchFamily="66" charset="0"/>
              </a:rPr>
              <a:t>Il faut cocher « Créer une copie », puis renommer la feuille de calcul pour finir le travail.</a:t>
            </a:r>
          </a:p>
          <a:p>
            <a:r>
              <a:rPr lang="fr-FR" sz="1600" b="1" dirty="0">
                <a:latin typeface="Comic Sans MS" panose="030F0702030302020204" pitchFamily="66" charset="0"/>
              </a:rPr>
              <a:t>Les feuilles peuvent être rangées plus tard si besoin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8184" t="66917" r="41147" b="5118"/>
          <a:stretch/>
        </p:blipFill>
        <p:spPr>
          <a:xfrm>
            <a:off x="8327298" y="2214000"/>
            <a:ext cx="3618701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256000" y="1531690"/>
            <a:ext cx="3780001" cy="5264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8014" y="134668"/>
            <a:ext cx="4658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6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>
                <a:latin typeface="Comic Sans MS" panose="030F0702030302020204" pitchFamily="66" charset="0"/>
              </a:rPr>
              <a:t>Générateur de séquences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79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6536" r="38681" b="5512"/>
          <a:stretch/>
        </p:blipFill>
        <p:spPr>
          <a:xfrm>
            <a:off x="336001" y="549000"/>
            <a:ext cx="7920000" cy="62927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8014" y="134668"/>
            <a:ext cx="4658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6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>
                <a:latin typeface="Comic Sans MS" panose="030F0702030302020204" pitchFamily="66" charset="0"/>
              </a:rPr>
              <a:t>Générateur de séquences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81000" y="552516"/>
            <a:ext cx="35100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La séquence « S8 » est créée.</a:t>
            </a:r>
          </a:p>
          <a:p>
            <a:r>
              <a:rPr lang="fr-FR" sz="1600" b="1" dirty="0">
                <a:latin typeface="Comic Sans MS" panose="030F0702030302020204" pitchFamily="66" charset="0"/>
              </a:rPr>
              <a:t>Il faudra copier à souhait l’onglet « Générateur de séquences » autant de fois que nécessaire pour construire les fiches de séquences.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81000" y="2619000"/>
            <a:ext cx="35100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Il reste la zone blanche à renseigner manuellement pour terminer la fiche de séquence</a:t>
            </a:r>
          </a:p>
        </p:txBody>
      </p:sp>
    </p:spTree>
    <p:extLst>
      <p:ext uri="{BB962C8B-B14F-4D97-AF65-F5344CB8AC3E}">
        <p14:creationId xmlns:p14="http://schemas.microsoft.com/office/powerpoint/2010/main" val="20694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1000" y="365125"/>
            <a:ext cx="3330000" cy="1325563"/>
          </a:xfrm>
        </p:spPr>
        <p:txBody>
          <a:bodyPr/>
          <a:lstStyle/>
          <a:p>
            <a:pPr algn="ctr"/>
            <a:r>
              <a:rPr lang="fr-FR" b="1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504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Passons directement à l’onglet 3 : Programme </a:t>
            </a:r>
          </a:p>
        </p:txBody>
      </p:sp>
    </p:spTree>
    <p:extLst>
      <p:ext uri="{BB962C8B-B14F-4D97-AF65-F5344CB8AC3E}">
        <p14:creationId xmlns:p14="http://schemas.microsoft.com/office/powerpoint/2010/main" val="323292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000" y="99000"/>
            <a:ext cx="11520000" cy="1034999"/>
          </a:xfr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fr-FR" sz="2200" dirty="0">
                <a:latin typeface="Comic Sans MS" panose="030F0702030302020204" pitchFamily="66" charset="0"/>
              </a:rPr>
              <a:t>3</a:t>
            </a:r>
            <a:r>
              <a:rPr lang="fr-FR" sz="2200" baseline="30000" dirty="0">
                <a:latin typeface="Comic Sans MS" panose="030F0702030302020204" pitchFamily="66" charset="0"/>
              </a:rPr>
              <a:t>ème</a:t>
            </a:r>
            <a:r>
              <a:rPr lang="fr-FR" sz="2200" dirty="0">
                <a:latin typeface="Comic Sans MS" panose="030F0702030302020204" pitchFamily="66" charset="0"/>
              </a:rPr>
              <a:t> onglet : </a:t>
            </a:r>
            <a:r>
              <a:rPr lang="fr-FR" sz="2200" b="1" dirty="0">
                <a:latin typeface="+mn-lt"/>
              </a:rPr>
              <a:t>Programme</a:t>
            </a:r>
            <a:br>
              <a:rPr lang="fr-FR" sz="1800" b="1" dirty="0"/>
            </a:br>
            <a:r>
              <a:rPr lang="fr-FR" sz="2000" dirty="0">
                <a:latin typeface="Comic Sans MS" panose="030F0702030302020204" pitchFamily="66" charset="0"/>
              </a:rPr>
              <a:t>Le programme est présenté dans cet onglet selon trois volets : les domaines du socle commun, les compétences travaillées sur le cycle et les compétences disciplinaires.</a:t>
            </a:r>
            <a:br>
              <a:rPr lang="fr-FR" sz="1800" dirty="0">
                <a:latin typeface="Comic Sans MS" panose="030F0702030302020204" pitchFamily="66" charset="0"/>
              </a:rPr>
            </a:br>
            <a:endParaRPr lang="fr-FR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6930" r="3248" b="5511"/>
          <a:stretch/>
        </p:blipFill>
        <p:spPr>
          <a:xfrm>
            <a:off x="246000" y="908999"/>
            <a:ext cx="11676246" cy="5850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491000" y="367833"/>
            <a:ext cx="2880000" cy="27000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326000" y="1314000"/>
            <a:ext cx="1440000" cy="225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971000" y="637833"/>
            <a:ext cx="2970000" cy="27116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8571000" y="1314000"/>
            <a:ext cx="2520000" cy="225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1631000" y="1314000"/>
            <a:ext cx="291246" cy="3150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3287 L -0.1595 0.04838 C -0.19258 0.05185 -0.24245 0.05393 -0.29466 0.05393 C -0.35416 0.05393 -0.40182 0.05185 -0.43489 0.04838 L -0.59427 0.0328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4" y="10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01 L 0.08515 0.03912 C 0.10286 0.04861 0.12943 0.05394 0.15742 0.05394 C 0.18919 0.05394 0.21458 0.04861 0.23229 0.03912 L 0.31758 -0.00301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2" animBg="1"/>
      <p:bldP spid="7" grpId="3" animBg="1"/>
      <p:bldP spid="10" grpId="0" animBg="1"/>
      <p:bldP spid="10" grpId="2" animBg="1"/>
      <p:bldP spid="10" grpId="3" animBg="1"/>
      <p:bldP spid="13" grpId="0" animBg="1"/>
      <p:bldP spid="14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510" t="16141" r="8660" b="5512"/>
          <a:stretch/>
        </p:blipFill>
        <p:spPr>
          <a:xfrm>
            <a:off x="136778" y="144000"/>
            <a:ext cx="11918443" cy="657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256000" y="3429000"/>
            <a:ext cx="373500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On retrouve aussi les thématiques, les attendus de fin de cycle, les compétences et connaissances ainsi que les repères de progressivité</a:t>
            </a:r>
          </a:p>
        </p:txBody>
      </p:sp>
    </p:spTree>
    <p:extLst>
      <p:ext uri="{BB962C8B-B14F-4D97-AF65-F5344CB8AC3E}">
        <p14:creationId xmlns:p14="http://schemas.microsoft.com/office/powerpoint/2010/main" val="25943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500" y="0"/>
            <a:ext cx="11565000" cy="639000"/>
          </a:xfrm>
        </p:spPr>
        <p:txBody>
          <a:bodyPr anchor="t">
            <a:normAutofit fontScale="90000"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4</a:t>
            </a:r>
            <a:r>
              <a:rPr lang="fr-FR" sz="2000" baseline="30000" dirty="0">
                <a:latin typeface="Comic Sans MS" panose="030F0702030302020204" pitchFamily="66" charset="0"/>
              </a:rPr>
              <a:t>ème</a:t>
            </a:r>
            <a:r>
              <a:rPr lang="fr-FR" sz="2000" dirty="0">
                <a:latin typeface="Comic Sans MS" panose="030F0702030302020204" pitchFamily="66" charset="0"/>
              </a:rPr>
              <a:t> onglet : </a:t>
            </a:r>
            <a:r>
              <a:rPr lang="fr-FR" sz="2200" b="1" dirty="0" err="1">
                <a:latin typeface="+mn-lt"/>
              </a:rPr>
              <a:t>Problématiques_compétences</a:t>
            </a:r>
            <a:br>
              <a:rPr lang="fr-FR" sz="2000" b="1" dirty="0"/>
            </a:br>
            <a:r>
              <a:rPr lang="fr-FR" sz="2000" dirty="0">
                <a:latin typeface="Comic Sans MS" panose="030F0702030302020204" pitchFamily="66" charset="0"/>
              </a:rPr>
              <a:t>C’est dans cet onglet que </a:t>
            </a:r>
            <a:r>
              <a:rPr lang="fr-FR" sz="2000" b="1" dirty="0">
                <a:latin typeface="Comic Sans MS" panose="030F0702030302020204" pitchFamily="66" charset="0"/>
              </a:rPr>
              <a:t>l’essentiel du travail de création va se faire</a:t>
            </a:r>
            <a:r>
              <a:rPr lang="fr-FR" sz="2000" dirty="0">
                <a:latin typeface="Comic Sans MS" panose="030F0702030302020204" pitchFamily="66" charset="0"/>
              </a:rPr>
              <a:t>.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6142" r="14137" b="12288"/>
          <a:stretch/>
        </p:blipFill>
        <p:spPr>
          <a:xfrm>
            <a:off x="201000" y="590866"/>
            <a:ext cx="11745000" cy="61231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786000" y="1944000"/>
            <a:ext cx="41850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Des thèmes et des problématiques sont  proposés, libre à vous de les utiliser ou d’en proposer de nouveaux…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26000" y="2979000"/>
            <a:ext cx="3285000" cy="180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2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6142" r="9399" b="8229"/>
          <a:stretch/>
        </p:blipFill>
        <p:spPr>
          <a:xfrm>
            <a:off x="201000" y="639000"/>
            <a:ext cx="11655000" cy="6080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91000" y="2169225"/>
            <a:ext cx="458999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Ici j’ai noté un thème de séquence et la problématique proposée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36000" y="6084000"/>
            <a:ext cx="4545000" cy="675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061000" y="6129000"/>
            <a:ext cx="315000" cy="18000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636000" y="3498003"/>
            <a:ext cx="458999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Maintenant il faut saisir la lettre « x » en face des compétences travaillées (3 à 4 max par séquence). </a:t>
            </a:r>
          </a:p>
        </p:txBody>
      </p:sp>
      <p:sp>
        <p:nvSpPr>
          <p:cNvPr id="9" name="Accolade ouvrante 8"/>
          <p:cNvSpPr/>
          <p:nvPr/>
        </p:nvSpPr>
        <p:spPr>
          <a:xfrm rot="16200000">
            <a:off x="8863500" y="76500"/>
            <a:ext cx="270000" cy="6255000"/>
          </a:xfrm>
          <a:prstGeom prst="leftBrace">
            <a:avLst>
              <a:gd name="adj1" fmla="val 8333"/>
              <a:gd name="adj2" fmla="val 4908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6" idx="1"/>
            <a:endCxn id="7" idx="0"/>
          </p:cNvCxnSpPr>
          <p:nvPr/>
        </p:nvCxnSpPr>
        <p:spPr>
          <a:xfrm flipH="1">
            <a:off x="5218500" y="5545392"/>
            <a:ext cx="1417500" cy="58360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2"/>
            <a:endCxn id="5" idx="0"/>
          </p:cNvCxnSpPr>
          <p:nvPr/>
        </p:nvCxnSpPr>
        <p:spPr>
          <a:xfrm>
            <a:off x="2586000" y="2754000"/>
            <a:ext cx="22500" cy="33300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636000" y="4514340"/>
            <a:ext cx="4589999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Ensuite en colonne « C » , j’ai saisi M1 en ligne 28 pour indiquer que mon activité va plutôt être proposée au milieu de la première année du cycle…</a:t>
            </a:r>
            <a:b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 pour début - M pour Milieu -F pour Fin</a:t>
            </a:r>
          </a:p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Il s’agit de repères de progressivité sur le cycle et non la réinvention des niveaux 5</a:t>
            </a:r>
            <a:r>
              <a:rPr lang="fr-FR" sz="1600" b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4</a:t>
            </a:r>
            <a:r>
              <a:rPr lang="fr-FR" sz="1600" b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3</a:t>
            </a:r>
            <a:r>
              <a:rPr lang="fr-FR" sz="1600" b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000" y="111301"/>
            <a:ext cx="4776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 err="1"/>
              <a:t>Problématiques_compétences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48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-0.11389 L -0.20143 -0.17871 L -0.37799 -0.23079 L -0.52031 -0.2324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-59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6929" r="9154" b="7642"/>
          <a:stretch/>
        </p:blipFill>
        <p:spPr>
          <a:xfrm>
            <a:off x="201000" y="549000"/>
            <a:ext cx="11880000" cy="616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6366000" y="6128999"/>
            <a:ext cx="1620000" cy="18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591000" y="3024000"/>
            <a:ext cx="0" cy="3082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041000" y="3024000"/>
            <a:ext cx="0" cy="3082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896000" y="3024000"/>
            <a:ext cx="0" cy="3082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771001" y="3518999"/>
            <a:ext cx="458999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Dans cet exemple j’ai choisi de travailler 3 compétences</a:t>
            </a:r>
          </a:p>
        </p:txBody>
      </p:sp>
      <p:cxnSp>
        <p:nvCxnSpPr>
          <p:cNvPr id="37" name="Connecteur droit avec flèche 36"/>
          <p:cNvCxnSpPr>
            <a:stCxn id="9" idx="1"/>
          </p:cNvCxnSpPr>
          <p:nvPr/>
        </p:nvCxnSpPr>
        <p:spPr>
          <a:xfrm flipH="1" flipV="1">
            <a:off x="5871000" y="6174000"/>
            <a:ext cx="495000" cy="44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501000" y="3204000"/>
            <a:ext cx="0" cy="2924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6861000" y="3204000"/>
            <a:ext cx="0" cy="2924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7761000" y="3204000"/>
            <a:ext cx="0" cy="2924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771001" y="4238999"/>
            <a:ext cx="458999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Chaque fois qu’un « x » est placé, les compteurs s’incrémentent automatiquement. On retrouve ici un total de 3 compétences travaillées en ligne 28 mais le total se fait aussi en ligne 3 pour connaître le nombre de séquences ou la compétence est travaillée.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1000" y="99000"/>
            <a:ext cx="4776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 err="1"/>
              <a:t>Problématiques_compétences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5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6929" r="9154" b="7642"/>
          <a:stretch/>
        </p:blipFill>
        <p:spPr>
          <a:xfrm>
            <a:off x="201000" y="549000"/>
            <a:ext cx="11880000" cy="616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5961000" y="3249000"/>
            <a:ext cx="59850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Dans un premier temps il faut donc :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 - renseigner les 30 séquences du cycle (en colonne « C » séquences en attente),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 - vérifier que toutes les compétences sont travaillées plusieurs fois sur le cycle,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 - veiller à ne pas dépasser les 3 à 4 compétences à travailler par séquence.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61000" y="5409000"/>
            <a:ext cx="598500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Une fois le tableau rempli, il faut classer les séquences. Logiquement il y a une cohérence au niveau de la répartition des compétences sur le cycle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61000" y="6759000"/>
            <a:ext cx="59850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Dans cet exemple la séquence M1 sera la séquence 8. Il faudra donc saisir « s8 » en cellule D28 et effacer « M1 » de la cellule « C28 », mais avant cela voyons à quoi ressemble l’onglet suivant…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000" y="134668"/>
            <a:ext cx="4776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4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onglet : </a:t>
            </a:r>
            <a:r>
              <a:rPr lang="fr-FR" sz="2000" b="1" dirty="0" err="1"/>
              <a:t>Problématiques_compétences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0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00" y="1"/>
            <a:ext cx="11745000" cy="953999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L’onglet 5 représente la progression qui se construit automatiquement à partir des renseignements de l'onglet 4 « </a:t>
            </a:r>
            <a:r>
              <a:rPr lang="fr-FR" sz="2000" b="1" dirty="0">
                <a:latin typeface="+mn-lt"/>
              </a:rPr>
              <a:t>problématiques-compétences</a:t>
            </a:r>
            <a:r>
              <a:rPr lang="fr-FR" sz="1800" dirty="0">
                <a:latin typeface="Comic Sans MS" panose="030F0702030302020204" pitchFamily="66" charset="0"/>
              </a:rPr>
              <a:t> ».</a:t>
            </a:r>
            <a:br>
              <a:rPr lang="fr-FR" sz="1800" b="1" dirty="0">
                <a:latin typeface="Comic Sans MS" panose="030F0702030302020204" pitchFamily="66" charset="0"/>
              </a:rPr>
            </a:br>
            <a:endParaRPr lang="fr-FR" sz="1800" b="1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6140" r="34125" b="31143"/>
          <a:stretch/>
        </p:blipFill>
        <p:spPr>
          <a:xfrm>
            <a:off x="178500" y="819000"/>
            <a:ext cx="11745000" cy="5874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à coins arrondis 4"/>
          <p:cNvSpPr/>
          <p:nvPr/>
        </p:nvSpPr>
        <p:spPr>
          <a:xfrm>
            <a:off x="381000" y="1044000"/>
            <a:ext cx="6930000" cy="5670000"/>
          </a:xfrm>
          <a:prstGeom prst="roundRect">
            <a:avLst>
              <a:gd name="adj" fmla="val 3765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6001" y="1314000"/>
            <a:ext cx="404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4B183"/>
                </a:solidFill>
                <a:latin typeface="Comic Sans MS" panose="030F0702030302020204" pitchFamily="66" charset="0"/>
              </a:rPr>
              <a:t>On retrouve les thématiques, les domaines du socle et les compétences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11000" y="1044000"/>
            <a:ext cx="4612500" cy="5649262"/>
          </a:xfrm>
          <a:prstGeom prst="roundRect">
            <a:avLst>
              <a:gd name="adj" fmla="val 628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96915" y="1313109"/>
            <a:ext cx="428408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omic Sans MS" panose="030F0702030302020204" pitchFamily="66" charset="0"/>
              </a:rPr>
              <a:t>Dans cet exemple, seules les séquences S1, S2, S3, S9 et S11 ont été renseignées. Les autres séquences ont été supprimées pour les besoins de ce diaporama.</a:t>
            </a:r>
          </a:p>
          <a:p>
            <a:r>
              <a:rPr lang="fr-FR" sz="1600" b="1" dirty="0">
                <a:latin typeface="Comic Sans MS" panose="030F0702030302020204" pitchFamily="66" charset="0"/>
              </a:rPr>
              <a:t>On ne voit pas notre séquence « S8 » ce qui est normal puisque nous avons laissé M1 dans l’onglet 3 « Programme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757</Words>
  <Application>Microsoft Office PowerPoint</Application>
  <PresentationFormat>Grand écran</PresentationFormat>
  <Paragraphs>95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Thème Office</vt:lpstr>
      <vt:lpstr>Présentation de l’outil de création de progression pédagogique</vt:lpstr>
      <vt:lpstr>Passons directement à l’onglet 3 : Programme </vt:lpstr>
      <vt:lpstr>3ème onglet : Programme Le programme est présenté dans cet onglet selon trois volets : les domaines du socle commun, les compétences travaillées sur le cycle et les compétences disciplinaires. </vt:lpstr>
      <vt:lpstr>Présentation PowerPoint</vt:lpstr>
      <vt:lpstr>4ème onglet : Problématiques_compétences C’est dans cet onglet que l’essentiel du travail de création va se faire. </vt:lpstr>
      <vt:lpstr>Présentation PowerPoint</vt:lpstr>
      <vt:lpstr>Présentation PowerPoint</vt:lpstr>
      <vt:lpstr>Présentation PowerPoint</vt:lpstr>
      <vt:lpstr>L’onglet 5 représente la progression qui se construit automatiquement à partir des renseignements de l'onglet 4 « problématiques-compétences ».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JYves</dc:creator>
  <cp:lastModifiedBy>jean-francois jedraszak</cp:lastModifiedBy>
  <cp:revision>93</cp:revision>
  <dcterms:created xsi:type="dcterms:W3CDTF">2016-05-10T15:30:44Z</dcterms:created>
  <dcterms:modified xsi:type="dcterms:W3CDTF">2016-06-13T07:34:48Z</dcterms:modified>
</cp:coreProperties>
</file>