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95" r:id="rId2"/>
    <p:sldId id="256" r:id="rId3"/>
    <p:sldId id="257" r:id="rId4"/>
    <p:sldId id="260" r:id="rId5"/>
    <p:sldId id="261" r:id="rId6"/>
    <p:sldId id="262" r:id="rId7"/>
    <p:sldId id="270" r:id="rId8"/>
    <p:sldId id="277" r:id="rId9"/>
    <p:sldId id="273" r:id="rId10"/>
    <p:sldId id="288" r:id="rId11"/>
    <p:sldId id="276" r:id="rId12"/>
    <p:sldId id="297" r:id="rId13"/>
    <p:sldId id="287" r:id="rId14"/>
    <p:sldId id="279" r:id="rId15"/>
    <p:sldId id="280" r:id="rId16"/>
    <p:sldId id="293" r:id="rId17"/>
    <p:sldId id="282" r:id="rId18"/>
    <p:sldId id="283" r:id="rId19"/>
    <p:sldId id="284" r:id="rId20"/>
  </p:sldIdLst>
  <p:sldSz cx="9144000" cy="6858000" type="screen4x3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440"/>
    <a:srgbClr val="262F13"/>
    <a:srgbClr val="332F1D"/>
    <a:srgbClr val="5800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54651" autoAdjust="0"/>
  </p:normalViewPr>
  <p:slideViewPr>
    <p:cSldViewPr>
      <p:cViewPr varScale="1">
        <p:scale>
          <a:sx n="39" d="100"/>
          <a:sy n="39" d="100"/>
        </p:scale>
        <p:origin x="-22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E84399-16C0-49BB-BB78-5E14028503D4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B6F3A7-9FD7-46A3-A1E9-D6D10BA8E1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1517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021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56296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397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7888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7888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4362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6561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04472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4080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930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1102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529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Wingdings" pitchFamily="2" charset="2"/>
              <a:buNone/>
            </a:pPr>
            <a:endParaRPr lang="fr-FR" sz="1600" dirty="0" smtClean="0"/>
          </a:p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5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208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710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389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683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452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6F3A7-9FD7-46A3-A1E9-D6D10BA8E1D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782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08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190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61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9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11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777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4077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80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19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60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39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0"/>
              </a:schemeClr>
            </a:gs>
            <a:gs pos="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84CE2-5356-4E3F-BAF1-5261E62ADAEF}" type="datetimeFigureOut">
              <a:rPr lang="fr-FR" smtClean="0"/>
              <a:t>03/03/2015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26265-06CF-41DD-9085-45E5FF5E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27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16104" y="806996"/>
            <a:ext cx="82809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Statuts </a:t>
            </a:r>
            <a:r>
              <a:rPr lang="fr-FR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modalités de fonctionnement de la démarche d'investigation. </a:t>
            </a:r>
            <a:endParaRPr lang="fr-FR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400" b="1" dirty="0" smtClean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4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 </a:t>
            </a:r>
            <a:r>
              <a:rPr lang="fr-FR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discours d'enseignants en technologie et en sciences physiques et chimiques au collège</a:t>
            </a:r>
            <a:r>
              <a:rPr lang="fr-FR" sz="4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fr-FR" sz="40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984130" y="6165304"/>
            <a:ext cx="1856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solidFill>
                  <a:schemeClr val="bg2">
                    <a:lumMod val="25000"/>
                  </a:schemeClr>
                </a:solidFill>
              </a:rPr>
              <a:t>B. Legrand 2013</a:t>
            </a:r>
            <a:endParaRPr lang="fr-FR" sz="2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70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95695" y="0"/>
            <a:ext cx="7920880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finalités </a:t>
            </a:r>
            <a:r>
              <a:rPr lang="fr-F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 démarche d'investigation </a:t>
            </a:r>
            <a:endParaRPr lang="fr-FR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b="1" u="sng" dirty="0"/>
          </a:p>
          <a:p>
            <a:r>
              <a:rPr lang="fr-FR" sz="2800" dirty="0" smtClean="0"/>
              <a:t>Elles sont identiques </a:t>
            </a:r>
            <a:r>
              <a:rPr lang="fr-FR" sz="2800" dirty="0" smtClean="0"/>
              <a:t>pour les deux disciplines </a:t>
            </a:r>
            <a:r>
              <a:rPr lang="fr-FR" sz="2800" dirty="0" smtClean="0"/>
              <a:t>:</a:t>
            </a:r>
          </a:p>
          <a:p>
            <a:pPr>
              <a:defRPr/>
            </a:pPr>
            <a:r>
              <a:rPr lang="fr-FR" sz="2800" dirty="0" smtClean="0"/>
              <a:t>Les </a:t>
            </a:r>
            <a:r>
              <a:rPr lang="fr-FR" sz="2800" dirty="0"/>
              <a:t>enseignants expliquent qu'il s'agit </a:t>
            </a:r>
            <a:r>
              <a:rPr lang="fr-FR" sz="2800" dirty="0" smtClean="0"/>
              <a:t>: </a:t>
            </a:r>
          </a:p>
          <a:p>
            <a:pPr marL="457200" indent="-457200">
              <a:buFontTx/>
              <a:buChar char="-"/>
              <a:defRPr/>
            </a:pPr>
            <a:r>
              <a:rPr lang="fr-FR" sz="2800" dirty="0" smtClean="0"/>
              <a:t>d'accroitre </a:t>
            </a:r>
            <a:r>
              <a:rPr lang="fr-FR" sz="2800" dirty="0"/>
              <a:t>l'intérêt de l'élève pour la discipline </a:t>
            </a:r>
            <a:endParaRPr lang="fr-FR" sz="2800" dirty="0" smtClean="0"/>
          </a:p>
          <a:p>
            <a:pPr marL="457200" indent="-457200">
              <a:buFontTx/>
              <a:buChar char="-"/>
              <a:defRPr/>
            </a:pPr>
            <a:r>
              <a:rPr lang="fr-FR" sz="2800" dirty="0" smtClean="0"/>
              <a:t>de </a:t>
            </a:r>
            <a:r>
              <a:rPr lang="fr-FR" sz="2800" dirty="0"/>
              <a:t>provoquer un questionnement chez l'élève qui va éveiller sa curiosité </a:t>
            </a:r>
            <a:endParaRPr lang="fr-FR" sz="2800" dirty="0" smtClean="0"/>
          </a:p>
          <a:p>
            <a:pPr marL="457200" indent="-457200">
              <a:buFontTx/>
              <a:buChar char="-"/>
              <a:defRPr/>
            </a:pPr>
            <a:r>
              <a:rPr lang="fr-FR" sz="2800" dirty="0" smtClean="0"/>
              <a:t>développer </a:t>
            </a:r>
            <a:r>
              <a:rPr lang="fr-FR" sz="2800" dirty="0"/>
              <a:t>son autonomie. </a:t>
            </a:r>
            <a:endParaRPr lang="fr-FR" sz="2800" dirty="0" smtClean="0"/>
          </a:p>
          <a:p>
            <a:pPr marL="457200" indent="-457200">
              <a:buFontTx/>
              <a:buChar char="-"/>
              <a:defRPr/>
            </a:pPr>
            <a:endParaRPr lang="fr-FR" sz="1600" dirty="0"/>
          </a:p>
          <a:p>
            <a:pPr>
              <a:defRPr/>
            </a:pPr>
            <a:r>
              <a:rPr lang="fr-FR" sz="2800" dirty="0" smtClean="0"/>
              <a:t>Quelques nuances : </a:t>
            </a:r>
            <a:r>
              <a:rPr lang="fr-FR" sz="2800" dirty="0"/>
              <a:t>Les enseignants de technologie mettent davantage l'accent sur un apprentissage entre pairs, l'acquisition d'une démarche </a:t>
            </a:r>
            <a:r>
              <a:rPr lang="fr-FR" sz="2800" dirty="0" smtClean="0"/>
              <a:t>pour déconstruire </a:t>
            </a:r>
            <a:r>
              <a:rPr lang="fr-FR" sz="2800" dirty="0"/>
              <a:t>les </a:t>
            </a:r>
            <a:r>
              <a:rPr lang="fr-FR" sz="2800" dirty="0" smtClean="0"/>
              <a:t>conceptions afin de reconstruire </a:t>
            </a:r>
            <a:r>
              <a:rPr lang="fr-FR" sz="2800" dirty="0"/>
              <a:t>un nouveau </a:t>
            </a:r>
            <a:r>
              <a:rPr lang="fr-FR" sz="2800" dirty="0" smtClean="0"/>
              <a:t>savoir et sur un apprentissage qui </a:t>
            </a:r>
            <a:r>
              <a:rPr lang="fr-FR" sz="2800" dirty="0"/>
              <a:t>autorise l'erreur. </a:t>
            </a:r>
          </a:p>
          <a:p>
            <a:pPr marL="457200" indent="-457200">
              <a:buFontTx/>
              <a:buChar char="-"/>
              <a:defRPr/>
            </a:pPr>
            <a:endParaRPr lang="fr-FR" sz="2800" dirty="0"/>
          </a:p>
          <a:p>
            <a:pPr marL="285750" indent="-285750">
              <a:buFont typeface="Wingdings" pitchFamily="2" charset="2"/>
              <a:buChar char="§"/>
            </a:pP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3600" dirty="0" smtClean="0"/>
              <a:t>Résultats </a:t>
            </a:r>
            <a:r>
              <a:rPr lang="fr-FR" sz="3600" dirty="0" smtClean="0"/>
              <a:t>la DI en technologie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6002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rgbClr val="58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4400" dirty="0" smtClean="0"/>
              <a:t>Conclusion - Discussion </a:t>
            </a:r>
            <a:endParaRPr lang="fr-FR" sz="4400" dirty="0"/>
          </a:p>
        </p:txBody>
      </p:sp>
      <p:sp>
        <p:nvSpPr>
          <p:cNvPr id="6" name="Rectangle 5"/>
          <p:cNvSpPr/>
          <p:nvPr/>
        </p:nvSpPr>
        <p:spPr>
          <a:xfrm>
            <a:off x="1032843" y="332656"/>
            <a:ext cx="74888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La </a:t>
            </a:r>
            <a:r>
              <a:rPr lang="fr-FR" sz="2800" dirty="0"/>
              <a:t>démarche d'investigation </a:t>
            </a:r>
            <a:r>
              <a:rPr lang="fr-FR" sz="2800" dirty="0" smtClean="0"/>
              <a:t>n'a </a:t>
            </a:r>
            <a:r>
              <a:rPr lang="fr-FR" sz="2800" b="1" dirty="0" smtClean="0"/>
              <a:t>ni </a:t>
            </a:r>
            <a:r>
              <a:rPr lang="fr-FR" sz="2800" b="1" dirty="0" smtClean="0"/>
              <a:t>le même statut</a:t>
            </a:r>
            <a:r>
              <a:rPr lang="fr-FR" sz="2800" dirty="0" smtClean="0"/>
              <a:t>, </a:t>
            </a:r>
            <a:r>
              <a:rPr lang="fr-FR" sz="2800" b="1" dirty="0"/>
              <a:t>ni les mêmes modalités de fonctionnement </a:t>
            </a:r>
            <a:r>
              <a:rPr lang="fr-FR" sz="2800" dirty="0"/>
              <a:t>dans les deux </a:t>
            </a:r>
            <a:r>
              <a:rPr lang="fr-FR" sz="2800" dirty="0" smtClean="0"/>
              <a:t>disciplines</a:t>
            </a:r>
            <a:r>
              <a:rPr lang="fr-FR" sz="2800" dirty="0" smtClean="0"/>
              <a:t>.</a:t>
            </a:r>
          </a:p>
          <a:p>
            <a:endParaRPr lang="fr-FR" sz="2800" dirty="0"/>
          </a:p>
          <a:p>
            <a:r>
              <a:rPr lang="fr-FR" sz="2800" dirty="0"/>
              <a:t>Les scientifiques peuvent parfois prétendre résoudre des problèmes "dans l'absolu" </a:t>
            </a:r>
            <a:r>
              <a:rPr lang="fr-FR" sz="2800" dirty="0" smtClean="0"/>
              <a:t>alors qu'en technologie, lorsqu'il </a:t>
            </a:r>
            <a:r>
              <a:rPr lang="fr-FR" sz="2800" dirty="0"/>
              <a:t>s'agit de résoudre un problème technologique, on recherchera une solution qui "correspond à un certain nombre de critères que l'on sait relatifs (critères de sécurité, de rentabilité, économiques, </a:t>
            </a:r>
            <a:r>
              <a:rPr lang="fr-FR" sz="2800" dirty="0" smtClean="0"/>
              <a:t>de conformité au cahier des charges…) </a:t>
            </a: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46695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8466" y="1124744"/>
            <a:ext cx="785401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Les </a:t>
            </a:r>
            <a:r>
              <a:rPr lang="fr-FR" sz="2800" b="1" dirty="0"/>
              <a:t>modalités de fonctionnement </a:t>
            </a:r>
            <a:r>
              <a:rPr lang="fr-FR" sz="2800" dirty="0"/>
              <a:t>de la DI </a:t>
            </a:r>
            <a:r>
              <a:rPr lang="fr-FR" sz="2800" dirty="0" smtClean="0"/>
              <a:t>ne sont pas non plus les mêmes :</a:t>
            </a:r>
          </a:p>
          <a:p>
            <a:r>
              <a:rPr lang="fr-FR" sz="2800" dirty="0" smtClean="0"/>
              <a:t>La </a:t>
            </a:r>
            <a:r>
              <a:rPr lang="fr-FR" sz="2800" dirty="0"/>
              <a:t>DI mise en œuvre en technologie laisse une grande place à </a:t>
            </a:r>
            <a:r>
              <a:rPr lang="fr-FR" sz="2800" dirty="0" smtClean="0"/>
              <a:t>l'erreur (les </a:t>
            </a:r>
            <a:r>
              <a:rPr lang="fr-FR" sz="2800" dirty="0"/>
              <a:t>enseignants de technologie s'appuient davantage sur les erreurs de leurs élèves mais aussi parce que l'erreur a un statut particulier dans cette </a:t>
            </a:r>
            <a:r>
              <a:rPr lang="fr-FR" sz="2800" dirty="0" smtClean="0"/>
              <a:t>discipline).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rgbClr val="58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4400" dirty="0" smtClean="0"/>
              <a:t>Conclusion - Discussion 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67307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5616" y="188640"/>
            <a:ext cx="770485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En technologie, la </a:t>
            </a:r>
            <a:r>
              <a:rPr lang="fr-FR" sz="2800" dirty="0"/>
              <a:t>mise en œuvre d’une DI impose des phases de structuration des connaissances qui se déroulent en deux temps : </a:t>
            </a:r>
            <a:endParaRPr lang="fr-FR" sz="2800" dirty="0" smtClean="0"/>
          </a:p>
          <a:p>
            <a:pPr marL="457200" indent="-457200">
              <a:buFontTx/>
              <a:buChar char="-"/>
            </a:pPr>
            <a:r>
              <a:rPr lang="fr-FR" sz="2800" dirty="0" smtClean="0"/>
              <a:t>un </a:t>
            </a:r>
            <a:r>
              <a:rPr lang="fr-FR" sz="2800" dirty="0"/>
              <a:t>bilan assez court qui est réalisé à l'issue de chaque activité </a:t>
            </a:r>
            <a:endParaRPr lang="fr-FR" sz="2800" dirty="0" smtClean="0"/>
          </a:p>
          <a:p>
            <a:pPr marL="457200" indent="-457200">
              <a:buFontTx/>
              <a:buChar char="-"/>
            </a:pPr>
            <a:r>
              <a:rPr lang="fr-FR" sz="2800" dirty="0" smtClean="0"/>
              <a:t>une </a:t>
            </a:r>
            <a:r>
              <a:rPr lang="fr-FR" sz="2800" dirty="0"/>
              <a:t>structuration des connaissances que l'enseignant souhaite faire acquérir aux élèves. </a:t>
            </a:r>
            <a:endParaRPr lang="fr-FR" sz="2800" dirty="0" smtClean="0"/>
          </a:p>
          <a:p>
            <a:r>
              <a:rPr lang="fr-FR" sz="2800" dirty="0" smtClean="0"/>
              <a:t>Cette </a:t>
            </a:r>
            <a:r>
              <a:rPr lang="fr-FR" sz="2800" dirty="0"/>
              <a:t>phase </a:t>
            </a:r>
            <a:r>
              <a:rPr lang="fr-FR" sz="2800" dirty="0" smtClean="0"/>
              <a:t>est </a:t>
            </a:r>
            <a:r>
              <a:rPr lang="fr-FR" sz="2800" dirty="0"/>
              <a:t>accomplie avec les </a:t>
            </a:r>
            <a:r>
              <a:rPr lang="fr-FR" sz="2800" dirty="0" smtClean="0"/>
              <a:t>élèves :</a:t>
            </a:r>
          </a:p>
          <a:p>
            <a:pPr marL="457200" indent="-457200">
              <a:buFontTx/>
              <a:buChar char="-"/>
            </a:pPr>
            <a:r>
              <a:rPr lang="fr-FR" sz="2800" dirty="0" smtClean="0"/>
              <a:t>l'enseignant </a:t>
            </a:r>
            <a:r>
              <a:rPr lang="fr-FR" sz="2800" dirty="0"/>
              <a:t>vérifie ce </a:t>
            </a:r>
            <a:r>
              <a:rPr lang="fr-FR" sz="2800" dirty="0" smtClean="0"/>
              <a:t>qu'ils ont </a:t>
            </a:r>
            <a:r>
              <a:rPr lang="fr-FR" sz="2800" dirty="0"/>
              <a:t>compris</a:t>
            </a:r>
            <a:r>
              <a:rPr lang="fr-FR" sz="2800" dirty="0" smtClean="0"/>
              <a:t>.</a:t>
            </a:r>
          </a:p>
          <a:p>
            <a:pPr marL="457200" indent="-457200">
              <a:buFontTx/>
              <a:buChar char="-"/>
            </a:pPr>
            <a:r>
              <a:rPr lang="fr-FR" sz="2800" dirty="0" smtClean="0"/>
              <a:t> </a:t>
            </a:r>
            <a:r>
              <a:rPr lang="fr-FR" sz="2800" dirty="0"/>
              <a:t>Elle reprend chacun des bilans du centre </a:t>
            </a:r>
            <a:r>
              <a:rPr lang="fr-FR" sz="2800" dirty="0" smtClean="0"/>
              <a:t>d'intérêt</a:t>
            </a:r>
          </a:p>
          <a:p>
            <a:pPr marL="457200" indent="-457200">
              <a:buFontTx/>
              <a:buChar char="-"/>
            </a:pPr>
            <a:r>
              <a:rPr lang="fr-FR" sz="2800" dirty="0" smtClean="0"/>
              <a:t>Elle </a:t>
            </a:r>
            <a:r>
              <a:rPr lang="fr-FR" sz="2800" dirty="0"/>
              <a:t>comporte une généralisation des notions ou des concepts abordés ainsi que le vocabulaire approprié. </a:t>
            </a:r>
            <a:r>
              <a:rPr lang="fr-FR" sz="2800" dirty="0" smtClean="0"/>
              <a:t>C'est l'enseignant </a:t>
            </a:r>
            <a:r>
              <a:rPr lang="fr-FR" sz="2800" dirty="0"/>
              <a:t>qui réalise cette généralisation en opérant un transfert.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rgbClr val="58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4400" dirty="0" smtClean="0"/>
              <a:t>Conclusion - Discussion 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381039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88935" y="889843"/>
            <a:ext cx="724079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dirty="0" smtClean="0"/>
              <a:t>La </a:t>
            </a:r>
            <a:r>
              <a:rPr lang="fr-FR" sz="5400" dirty="0"/>
              <a:t>démarche d'investigation </a:t>
            </a:r>
            <a:r>
              <a:rPr lang="fr-FR" sz="5400" b="1" dirty="0" smtClean="0"/>
              <a:t>va </a:t>
            </a:r>
            <a:r>
              <a:rPr lang="fr-FR" sz="5400" b="1" dirty="0"/>
              <a:t>être marquée par l'usage </a:t>
            </a:r>
            <a:r>
              <a:rPr lang="fr-FR" sz="5400" b="1" dirty="0" smtClean="0"/>
              <a:t>que les enseignants en </a:t>
            </a:r>
            <a:r>
              <a:rPr lang="fr-FR" sz="5400" b="1" dirty="0"/>
              <a:t>font dans leur discipline respective.</a:t>
            </a:r>
            <a:r>
              <a:rPr lang="fr-FR" sz="54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rgbClr val="58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4400" dirty="0" smtClean="0"/>
              <a:t>Conclusion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190885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1166" y="797510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La </a:t>
            </a:r>
            <a:r>
              <a:rPr lang="fr-FR" sz="2800" dirty="0"/>
              <a:t>technologie, </a:t>
            </a:r>
            <a:r>
              <a:rPr lang="fr-FR" sz="2800" dirty="0" smtClean="0"/>
              <a:t>marque </a:t>
            </a:r>
            <a:r>
              <a:rPr lang="fr-FR" sz="2800" dirty="0"/>
              <a:t>de son empreinte </a:t>
            </a:r>
            <a:r>
              <a:rPr lang="fr-FR" sz="2800" dirty="0" smtClean="0"/>
              <a:t>la démarche </a:t>
            </a:r>
            <a:r>
              <a:rPr lang="fr-FR" sz="2800" dirty="0"/>
              <a:t>d'investigation en lui donnant un </a:t>
            </a:r>
            <a:r>
              <a:rPr lang="fr-FR" sz="2800" b="1" dirty="0"/>
              <a:t>caractère </a:t>
            </a:r>
            <a:r>
              <a:rPr lang="fr-FR" sz="2800" b="1" dirty="0" smtClean="0"/>
              <a:t>technique</a:t>
            </a:r>
            <a:r>
              <a:rPr lang="fr-FR" sz="2800" dirty="0"/>
              <a:t> </a:t>
            </a:r>
            <a:r>
              <a:rPr lang="fr-FR" sz="2800" dirty="0" smtClean="0"/>
              <a:t>:</a:t>
            </a:r>
          </a:p>
          <a:p>
            <a:pPr marL="457200" indent="-457200">
              <a:buFontTx/>
              <a:buChar char="-"/>
            </a:pPr>
            <a:r>
              <a:rPr lang="fr-FR" sz="2800" dirty="0" smtClean="0"/>
              <a:t>Utilisation d'engins</a:t>
            </a:r>
          </a:p>
          <a:p>
            <a:pPr marL="457200" indent="-457200">
              <a:buFontTx/>
              <a:buChar char="-"/>
            </a:pPr>
            <a:r>
              <a:rPr lang="fr-FR" sz="2800" dirty="0" smtClean="0"/>
              <a:t>Une manière de penser que l'on appelle la rationalité technique</a:t>
            </a:r>
          </a:p>
          <a:p>
            <a:pPr marL="457200" indent="-457200">
              <a:buFontTx/>
              <a:buChar char="-"/>
            </a:pPr>
            <a:r>
              <a:rPr lang="fr-FR" sz="2800" dirty="0" smtClean="0"/>
              <a:t>Une dimension sociale avec le travail entre pairs qui est très importants, Les élèves se voient attribuer des rôles.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rgbClr val="58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4400" dirty="0" smtClean="0"/>
              <a:t>Conclusion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36078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404664"/>
            <a:ext cx="799288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Dans les pratiques </a:t>
            </a:r>
            <a:r>
              <a:rPr lang="fr-FR" sz="3600" dirty="0" smtClean="0"/>
              <a:t>déclarées par les enseignants :</a:t>
            </a:r>
          </a:p>
          <a:p>
            <a:endParaRPr lang="fr-FR" sz="3600" dirty="0" smtClean="0"/>
          </a:p>
          <a:p>
            <a:pPr marL="457200" indent="-457200">
              <a:buFontTx/>
              <a:buChar char="-"/>
            </a:pPr>
            <a:r>
              <a:rPr lang="fr-FR" sz="2800" dirty="0" smtClean="0"/>
              <a:t>l'actualisation </a:t>
            </a:r>
            <a:r>
              <a:rPr lang="fr-FR" sz="2800" dirty="0"/>
              <a:t>dans les pratiques de la démarche d'investigation dans les disciplines s'opère aussi bien sur la forme que sur les statuts ou les modalités de </a:t>
            </a:r>
            <a:r>
              <a:rPr lang="fr-FR" sz="2800" dirty="0" smtClean="0"/>
              <a:t>fonctionnement. </a:t>
            </a:r>
          </a:p>
          <a:p>
            <a:pPr marL="457200" indent="-457200">
              <a:buFontTx/>
              <a:buChar char="-"/>
            </a:pPr>
            <a:r>
              <a:rPr lang="fr-FR" sz="2800" dirty="0"/>
              <a:t>la démarche d'investigation ne peut s'actualiser de la même manière en technologie et en SPC</a:t>
            </a:r>
            <a:endParaRPr lang="fr-FR" sz="28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rgbClr val="58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4400" dirty="0" smtClean="0"/>
              <a:t>Conclusion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303629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3912" y="548680"/>
            <a:ext cx="748883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La </a:t>
            </a:r>
            <a:r>
              <a:rPr lang="fr-FR" sz="2800" dirty="0"/>
              <a:t>démarche d'investigation n'est pas universelle </a:t>
            </a:r>
            <a:r>
              <a:rPr lang="fr-FR" sz="2800" dirty="0" smtClean="0"/>
              <a:t>: elle </a:t>
            </a:r>
            <a:r>
              <a:rPr lang="fr-FR" sz="2800" dirty="0"/>
              <a:t>n'a pas une forme </a:t>
            </a:r>
            <a:r>
              <a:rPr lang="fr-FR" sz="2800" dirty="0" smtClean="0"/>
              <a:t>unique.</a:t>
            </a:r>
          </a:p>
          <a:p>
            <a:endParaRPr lang="fr-FR" sz="2800" dirty="0" smtClean="0"/>
          </a:p>
          <a:p>
            <a:r>
              <a:rPr lang="fr-FR" sz="2800" dirty="0" smtClean="0"/>
              <a:t>Les </a:t>
            </a:r>
            <a:r>
              <a:rPr lang="fr-FR" sz="2800" dirty="0"/>
              <a:t>enseignants de technologie </a:t>
            </a:r>
            <a:r>
              <a:rPr lang="fr-FR" sz="2800" dirty="0" smtClean="0"/>
              <a:t>interrogés </a:t>
            </a:r>
            <a:r>
              <a:rPr lang="fr-FR" sz="2800" dirty="0"/>
              <a:t>n'ont ni inventé ni importé la "pédagogie de l'investigation", ils l'ont </a:t>
            </a:r>
            <a:r>
              <a:rPr lang="fr-FR" sz="2800" b="1" dirty="0"/>
              <a:t>adaptée</a:t>
            </a:r>
            <a:r>
              <a:rPr lang="fr-FR" sz="2800" dirty="0"/>
              <a:t> à leur discipline</a:t>
            </a:r>
            <a:r>
              <a:rPr lang="fr-FR" sz="2800" dirty="0" smtClean="0"/>
              <a:t>.</a:t>
            </a:r>
          </a:p>
          <a:p>
            <a:endParaRPr lang="fr-FR" sz="2800" dirty="0"/>
          </a:p>
          <a:p>
            <a:r>
              <a:rPr lang="fr-FR" sz="2800" dirty="0"/>
              <a:t>L'investigation peut être documentaire ou d'enquête dans le cas où l'expérimentation est impossible. Elle peut prendre la forme d’une modélisation, d’une expérimentation, d’une simulation ou de discussions critiques</a:t>
            </a:r>
            <a:r>
              <a:rPr lang="fr-FR" sz="2800" dirty="0" smtClean="0"/>
              <a:t>. </a:t>
            </a:r>
          </a:p>
          <a:p>
            <a:r>
              <a:rPr lang="fr-FR" sz="2800" dirty="0" smtClean="0"/>
              <a:t>Elle peut aussi prendre la forme d'une démarche de résolutions d'un problème technique.</a:t>
            </a:r>
            <a:endParaRPr lang="fr-FR" sz="2800" dirty="0"/>
          </a:p>
          <a:p>
            <a:endParaRPr lang="fr-FR" sz="28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rgbClr val="58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4400" dirty="0" smtClean="0"/>
              <a:t>Conclusion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297526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00933" y="1052736"/>
            <a:ext cx="75608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dirty="0" smtClean="0"/>
              <a:t>La démarche d’investigation </a:t>
            </a:r>
            <a:r>
              <a:rPr lang="fr-FR" sz="4400" dirty="0"/>
              <a:t>peut être vue davantage comme "une boîte à outils" plutôt qu'une démarche stéréotypée.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rgbClr val="58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4400" dirty="0" smtClean="0"/>
              <a:t>Conclusion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22365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332656"/>
            <a:ext cx="756084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Limites de ma recherche :</a:t>
            </a:r>
          </a:p>
          <a:p>
            <a:pPr algn="just"/>
            <a:endParaRPr lang="fr-FR" sz="2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r-FR" sz="2800" dirty="0"/>
              <a:t>La taille de mon échantillon ne me permet pas de généraliser mais juste d’indiquer des </a:t>
            </a:r>
            <a:r>
              <a:rPr lang="fr-FR" sz="2800" dirty="0" smtClean="0"/>
              <a:t>tendances.</a:t>
            </a:r>
            <a:r>
              <a:rPr lang="fr-FR" sz="2800" dirty="0"/>
              <a:t> </a:t>
            </a:r>
            <a:endParaRPr lang="fr-FR" sz="2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Les </a:t>
            </a:r>
            <a:r>
              <a:rPr lang="fr-FR" sz="2800" dirty="0"/>
              <a:t>enseignants de technologie interrogés sont des experts de la discipline.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fr-FR" sz="2800" dirty="0" smtClean="0"/>
              <a:t>Mon </a:t>
            </a:r>
            <a:r>
              <a:rPr lang="fr-FR" sz="2800" dirty="0"/>
              <a:t>étude est fondée sur les déclaration des </a:t>
            </a:r>
            <a:r>
              <a:rPr lang="fr-FR" sz="2800" dirty="0" smtClean="0"/>
              <a:t>enseignants </a:t>
            </a:r>
            <a:r>
              <a:rPr lang="fr-FR" sz="2800" dirty="0"/>
              <a:t>et non de pratiques </a:t>
            </a:r>
            <a:r>
              <a:rPr lang="fr-FR" sz="2800" dirty="0" smtClean="0"/>
              <a:t>effectives (je </a:t>
            </a:r>
            <a:r>
              <a:rPr lang="fr-FR" sz="2800" dirty="0"/>
              <a:t>ne suis pas allée voir ce qui se passe réellement dans les </a:t>
            </a:r>
            <a:r>
              <a:rPr lang="fr-FR" sz="2800" dirty="0" smtClean="0"/>
              <a:t>classes). </a:t>
            </a:r>
            <a:endParaRPr lang="fr-FR" sz="2800" dirty="0"/>
          </a:p>
          <a:p>
            <a:pPr algn="ctr" defTabSz="1077913"/>
            <a:endParaRPr lang="fr-FR" sz="2800" dirty="0" smtClean="0"/>
          </a:p>
          <a:p>
            <a:pPr algn="ctr" defTabSz="1077913"/>
            <a:r>
              <a:rPr lang="fr-FR" sz="2800" dirty="0" smtClean="0"/>
              <a:t>D'autres </a:t>
            </a:r>
            <a:r>
              <a:rPr lang="fr-FR" sz="2800" dirty="0"/>
              <a:t>travaux de recherche sont nécessaires pour valider la pertinence de </a:t>
            </a:r>
            <a:r>
              <a:rPr lang="fr-FR" sz="2800" dirty="0" smtClean="0"/>
              <a:t>mon </a:t>
            </a:r>
            <a:r>
              <a:rPr lang="fr-FR" sz="2800" dirty="0"/>
              <a:t>étude. </a:t>
            </a:r>
            <a:endParaRPr lang="fr-FR" sz="28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rgbClr val="58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4400" dirty="0" smtClean="0"/>
              <a:t>Conclusion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406283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9512" y="260648"/>
            <a:ext cx="856895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fr-FR" sz="2800" dirty="0" smtClean="0"/>
              <a:t>Les Instructions </a:t>
            </a:r>
            <a:r>
              <a:rPr lang="fr-FR" sz="2800" dirty="0"/>
              <a:t>officielles de </a:t>
            </a:r>
            <a:r>
              <a:rPr lang="fr-FR" sz="2800" dirty="0" smtClean="0"/>
              <a:t>2008 préconisent un enseignement basé sur l'investigation </a:t>
            </a:r>
            <a:endParaRPr lang="fr-FR" sz="2800" dirty="0" smtClean="0"/>
          </a:p>
          <a:p>
            <a:pPr marL="285750" indent="-285750" algn="just">
              <a:buFont typeface="Wingdings" pitchFamily="2" charset="2"/>
              <a:buChar char="§"/>
            </a:pPr>
            <a:endParaRPr lang="fr-FR" sz="2800" dirty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fr-FR" sz="2800" dirty="0" smtClean="0"/>
              <a:t>Mais ce texte </a:t>
            </a:r>
            <a:r>
              <a:rPr lang="fr-FR" sz="2800" dirty="0"/>
              <a:t>de </a:t>
            </a:r>
            <a:r>
              <a:rPr lang="fr-FR" sz="2800" dirty="0" smtClean="0"/>
              <a:t>prescription </a:t>
            </a:r>
            <a:r>
              <a:rPr lang="fr-FR" sz="2800" dirty="0" smtClean="0"/>
              <a:t>est </a:t>
            </a:r>
            <a:endParaRPr lang="fr-FR" sz="2800" dirty="0" smtClean="0"/>
          </a:p>
          <a:p>
            <a:pPr marL="914400" lvl="1" indent="-457200">
              <a:buFont typeface="Courier New" pitchFamily="49" charset="0"/>
              <a:buChar char="o"/>
            </a:pPr>
            <a:r>
              <a:rPr lang="fr-FR" sz="2800" dirty="0" smtClean="0"/>
              <a:t>difficilement </a:t>
            </a:r>
            <a:r>
              <a:rPr lang="fr-FR" sz="2800" dirty="0"/>
              <a:t>appréhendable par les enseignants </a:t>
            </a:r>
            <a:r>
              <a:rPr lang="fr-FR" sz="2800" dirty="0" smtClean="0"/>
              <a:t>;</a:t>
            </a:r>
          </a:p>
          <a:p>
            <a:pPr marL="914400" lvl="1" indent="-457200">
              <a:buFont typeface="Courier New" pitchFamily="49" charset="0"/>
              <a:buChar char="o"/>
            </a:pPr>
            <a:r>
              <a:rPr lang="fr-FR" sz="2800" dirty="0" smtClean="0"/>
              <a:t>bouleverse </a:t>
            </a:r>
            <a:r>
              <a:rPr lang="fr-FR" sz="2800" dirty="0"/>
              <a:t>l'enseignement de la discipline technologie </a:t>
            </a:r>
            <a:r>
              <a:rPr lang="fr-FR" sz="2800" dirty="0" smtClean="0"/>
              <a:t>enseignée aux collégiens</a:t>
            </a:r>
            <a:r>
              <a:rPr lang="fr-FR" sz="2800" dirty="0" smtClean="0"/>
              <a:t>.</a:t>
            </a:r>
          </a:p>
          <a:p>
            <a:pPr marL="914400" lvl="1" indent="-457200">
              <a:buFont typeface="Courier New" pitchFamily="49" charset="0"/>
              <a:buChar char="o"/>
            </a:pPr>
            <a:endParaRPr lang="fr-FR" sz="2800" dirty="0"/>
          </a:p>
          <a:p>
            <a:r>
              <a:rPr lang="fr-FR" sz="2800" dirty="0" smtClean="0"/>
              <a:t>Selon moi, il </a:t>
            </a:r>
            <a:r>
              <a:rPr lang="fr-FR" sz="2800" dirty="0"/>
              <a:t>n'est pas possible d'examiner uniquement la DI sans prendre en compte la discipline technologie elle-même. </a:t>
            </a:r>
          </a:p>
          <a:p>
            <a:pPr marL="361950"/>
            <a:r>
              <a:rPr lang="fr-FR" sz="2800" dirty="0">
                <a:sym typeface="Wingdings"/>
              </a:rPr>
              <a:t> </a:t>
            </a:r>
            <a:r>
              <a:rPr lang="fr-FR" sz="2800" dirty="0"/>
              <a:t>J'interroge le sens et les usages de la démarche d’investigation  en technologie et en SPC (afin d'avoir un terme de </a:t>
            </a:r>
            <a:r>
              <a:rPr lang="fr-FR" sz="2800" dirty="0" smtClean="0"/>
              <a:t>comparaison)</a:t>
            </a:r>
            <a:endParaRPr lang="fr-FR" sz="2800" dirty="0"/>
          </a:p>
          <a:p>
            <a:endParaRPr lang="fr-FR" sz="2800" dirty="0"/>
          </a:p>
          <a:p>
            <a:pPr marL="457200" indent="-457200">
              <a:buFont typeface="Courier New" pitchFamily="49" charset="0"/>
              <a:buChar char="o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87317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6672"/>
            <a:ext cx="8424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fr-FR" sz="2800" b="1" dirty="0"/>
              <a:t>Mon hypothèse </a:t>
            </a:r>
            <a:r>
              <a:rPr lang="fr-FR" sz="2800" dirty="0"/>
              <a:t>est qu'en pratique, la démarche d'investigation est marquée de l'empreinte de la discipline est qu'elle n'est donc pas mise en œuvre de la même manière en technologie et en </a:t>
            </a:r>
            <a:r>
              <a:rPr lang="fr-FR" sz="2800" dirty="0" smtClean="0"/>
              <a:t>SPC,</a:t>
            </a:r>
          </a:p>
          <a:p>
            <a:pPr algn="just">
              <a:spcAft>
                <a:spcPts val="2400"/>
              </a:spcAft>
            </a:pPr>
            <a:endParaRPr lang="fr-FR" sz="2800" dirty="0"/>
          </a:p>
          <a:p>
            <a:pPr algn="just">
              <a:spcAft>
                <a:spcPts val="2400"/>
              </a:spcAft>
            </a:pPr>
            <a:r>
              <a:rPr lang="fr-FR" sz="2800" dirty="0" smtClean="0"/>
              <a:t>Ma question de recherche est : </a:t>
            </a:r>
            <a:r>
              <a:rPr lang="fr-FR" sz="2800" dirty="0">
                <a:solidFill>
                  <a:srgbClr val="FF0000"/>
                </a:solidFill>
              </a:rPr>
              <a:t>Comment les enseignants reconstruisent-ils les statuts et les modalités de fonctionnement de la démarche d'investigation en technologie et en SPC au collège ?</a:t>
            </a:r>
            <a:endParaRPr lang="fr-FR" sz="2400" dirty="0">
              <a:solidFill>
                <a:srgbClr val="FF0000"/>
              </a:solidFill>
            </a:endParaRPr>
          </a:p>
          <a:p>
            <a:pPr algn="just">
              <a:spcAft>
                <a:spcPts val="2400"/>
              </a:spcAft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99601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23528" y="404664"/>
            <a:ext cx="84249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J'ai sélectionné les documents suivants: </a:t>
            </a:r>
            <a:r>
              <a:rPr lang="fr-FR" sz="2800" dirty="0"/>
              <a:t>I</a:t>
            </a:r>
            <a:r>
              <a:rPr lang="fr-FR" sz="2800" dirty="0" smtClean="0"/>
              <a:t>nstructions </a:t>
            </a:r>
            <a:r>
              <a:rPr lang="fr-FR" sz="2800" dirty="0"/>
              <a:t>officielles des disciplines concernées </a:t>
            </a:r>
            <a:r>
              <a:rPr lang="fr-FR" sz="2800" dirty="0" smtClean="0"/>
              <a:t>et l’enquête </a:t>
            </a:r>
            <a:r>
              <a:rPr lang="fr-FR" sz="2800" dirty="0"/>
              <a:t>réalisée par l'IFÉ-ENS de Lyon</a:t>
            </a:r>
            <a:r>
              <a:rPr lang="fr-FR" sz="2800" dirty="0" smtClean="0"/>
              <a:t>.</a:t>
            </a:r>
          </a:p>
          <a:p>
            <a:endParaRPr lang="fr-FR" sz="2800" dirty="0"/>
          </a:p>
          <a:p>
            <a:r>
              <a:rPr lang="fr-FR" sz="2800" b="1" dirty="0" smtClean="0"/>
              <a:t>J'ai rencontré : </a:t>
            </a:r>
            <a:r>
              <a:rPr lang="fr-FR" sz="2800" dirty="0" smtClean="0"/>
              <a:t>6 enseignants de technologie et 6 enseignants de SPC puis j'ai totalement retranscris les 12 entretiens,</a:t>
            </a:r>
            <a:endParaRPr lang="fr-FR" sz="2800" dirty="0" smtClean="0"/>
          </a:p>
          <a:p>
            <a:endParaRPr lang="fr-FR" sz="2800" dirty="0"/>
          </a:p>
          <a:p>
            <a:r>
              <a:rPr lang="fr-FR" sz="2800" b="1" dirty="0" smtClean="0"/>
              <a:t>J'ai cherché les points communs et les divergences dans les discours en réalisant d</a:t>
            </a:r>
            <a:r>
              <a:rPr lang="fr-FR" sz="2800" b="1" dirty="0" smtClean="0"/>
              <a:t>eux </a:t>
            </a:r>
            <a:r>
              <a:rPr lang="fr-FR" sz="2800" b="1" dirty="0" smtClean="0"/>
              <a:t>analyses indépendantes :</a:t>
            </a:r>
          </a:p>
          <a:p>
            <a:pPr marL="900113" indent="-368300">
              <a:buFont typeface="Wingdings" pitchFamily="2" charset="2"/>
              <a:buChar char="§"/>
            </a:pPr>
            <a:r>
              <a:rPr lang="fr-FR" sz="2800" b="1" dirty="0"/>
              <a:t>	</a:t>
            </a:r>
            <a:r>
              <a:rPr lang="fr-FR" sz="2800" dirty="0" smtClean="0"/>
              <a:t>Une analyse thématique </a:t>
            </a:r>
          </a:p>
          <a:p>
            <a:pPr marL="900113" indent="-368300">
              <a:buFont typeface="Wingdings" pitchFamily="2" charset="2"/>
              <a:buChar char="§"/>
            </a:pPr>
            <a:r>
              <a:rPr lang="fr-FR" sz="2800" dirty="0" smtClean="0"/>
              <a:t>Une analyse </a:t>
            </a:r>
            <a:r>
              <a:rPr lang="fr-FR" sz="2800" dirty="0" smtClean="0"/>
              <a:t>lexicale (analyse statistique avec un logiciel)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21832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3600" dirty="0" smtClean="0"/>
              <a:t>Résultats : convergences</a:t>
            </a:r>
            <a:endParaRPr lang="fr-FR" sz="3600" dirty="0"/>
          </a:p>
        </p:txBody>
      </p:sp>
      <p:sp>
        <p:nvSpPr>
          <p:cNvPr id="4" name="ZoneTexte 3"/>
          <p:cNvSpPr txBox="1"/>
          <p:nvPr/>
        </p:nvSpPr>
        <p:spPr>
          <a:xfrm>
            <a:off x="827585" y="151179"/>
            <a:ext cx="813690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fr-FR" sz="2800" b="1" dirty="0"/>
              <a:t>Toutes les situations d'enseignement ne sont pas propices</a:t>
            </a:r>
            <a:r>
              <a:rPr lang="fr-FR" sz="2800" dirty="0"/>
              <a:t> à une </a:t>
            </a:r>
            <a:r>
              <a:rPr lang="fr-FR" sz="2800" dirty="0" smtClean="0"/>
              <a:t>démarches d'investigation (il y a des situations qui ne s'y prêtent pas, comme, par exemple, initier les élèves à l'utilisation de SolidWorks, en technologie)</a:t>
            </a:r>
            <a:endParaRPr lang="fr-FR" sz="2800" dirty="0" smtClean="0"/>
          </a:p>
          <a:p>
            <a:pPr lvl="1"/>
            <a:endParaRPr lang="fr-FR" sz="2000" dirty="0"/>
          </a:p>
          <a:p>
            <a:pPr marL="285750" indent="-285750">
              <a:buFont typeface="Wingdings" pitchFamily="2" charset="2"/>
              <a:buChar char="§"/>
            </a:pPr>
            <a:r>
              <a:rPr lang="fr-FR" sz="2800" b="1" dirty="0" smtClean="0"/>
              <a:t>Rôle de l'enseignant </a:t>
            </a:r>
            <a:r>
              <a:rPr lang="fr-FR" sz="2800" dirty="0" smtClean="0"/>
              <a:t>: </a:t>
            </a:r>
            <a:r>
              <a:rPr lang="fr-FR" sz="2800" dirty="0" smtClean="0"/>
              <a:t>il est vu de la même manière par tous les enseignants : entre </a:t>
            </a:r>
            <a:r>
              <a:rPr lang="fr-FR" sz="2800" dirty="0" smtClean="0"/>
              <a:t>guide, référent et professeur.</a:t>
            </a:r>
          </a:p>
          <a:p>
            <a:pPr marL="285750" indent="-285750">
              <a:buFont typeface="Wingdings" pitchFamily="2" charset="2"/>
              <a:buChar char="§"/>
            </a:pPr>
            <a:endParaRPr lang="fr-FR" sz="2000" dirty="0" smtClean="0"/>
          </a:p>
          <a:p>
            <a:pPr marL="285750" lvl="0" indent="-285750">
              <a:buFont typeface="Wingdings" pitchFamily="2" charset="2"/>
              <a:buChar char="§"/>
            </a:pPr>
            <a:r>
              <a:rPr lang="fr-FR" sz="2800" b="1" dirty="0" smtClean="0"/>
              <a:t>Rôle </a:t>
            </a:r>
            <a:r>
              <a:rPr lang="fr-FR" sz="2800" b="1" dirty="0"/>
              <a:t>attendu de l'élève </a:t>
            </a:r>
            <a:r>
              <a:rPr lang="fr-FR" sz="2800" dirty="0"/>
              <a:t>: </a:t>
            </a:r>
            <a:r>
              <a:rPr lang="fr-FR" sz="2800" dirty="0" smtClean="0"/>
              <a:t>les enseignants attendent tous que l'élève soit acteur </a:t>
            </a:r>
            <a:r>
              <a:rPr lang="fr-FR" sz="2800" dirty="0"/>
              <a:t>et </a:t>
            </a:r>
            <a:r>
              <a:rPr lang="fr-FR" sz="2800" dirty="0" smtClean="0"/>
              <a:t>autonome(avec une nuance) </a:t>
            </a:r>
            <a:r>
              <a:rPr lang="fr-FR" sz="2800" dirty="0" smtClean="0"/>
              <a:t>: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2800" dirty="0" smtClean="0"/>
              <a:t>Technologie : autonomie et  travail entre pairs.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2800" dirty="0"/>
              <a:t>SPC : </a:t>
            </a:r>
            <a:r>
              <a:rPr lang="fr-FR" sz="2800" dirty="0" smtClean="0"/>
              <a:t>autonomie </a:t>
            </a:r>
            <a:r>
              <a:rPr lang="fr-FR" sz="2800" dirty="0"/>
              <a:t>cadrée et </a:t>
            </a:r>
            <a:r>
              <a:rPr lang="fr-FR" sz="2800" dirty="0" smtClean="0"/>
              <a:t>apprentissage </a:t>
            </a:r>
            <a:r>
              <a:rPr lang="fr-FR" sz="2800" dirty="0"/>
              <a:t>d'un </a:t>
            </a:r>
            <a:r>
              <a:rPr lang="fr-FR" sz="2800" dirty="0" smtClean="0"/>
              <a:t>raisonnement.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8932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1137231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3600" dirty="0" smtClean="0"/>
              <a:t>Résultats </a:t>
            </a:r>
            <a:r>
              <a:rPr lang="fr-FR" sz="3600" dirty="0" smtClean="0"/>
              <a:t>la DI en technologie</a:t>
            </a:r>
            <a:endParaRPr lang="fr-FR" sz="3600" dirty="0"/>
          </a:p>
        </p:txBody>
      </p:sp>
      <p:sp>
        <p:nvSpPr>
          <p:cNvPr id="5" name="ZoneTexte 4"/>
          <p:cNvSpPr txBox="1"/>
          <p:nvPr/>
        </p:nvSpPr>
        <p:spPr>
          <a:xfrm>
            <a:off x="1331640" y="151179"/>
            <a:ext cx="749852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tx2">
                    <a:lumMod val="75000"/>
                  </a:schemeClr>
                </a:solidFill>
              </a:rPr>
              <a:t>La fréquence d'utilisation des d</a:t>
            </a: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émarches </a:t>
            </a: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d’investigation : </a:t>
            </a:r>
            <a:r>
              <a:rPr lang="fr-FR" sz="2800" dirty="0" smtClean="0"/>
              <a:t>on met en œuvre la démarche plus souvent en technologie</a:t>
            </a:r>
          </a:p>
          <a:p>
            <a:endParaRPr lang="fr-FR" sz="2800" b="1" dirty="0"/>
          </a:p>
          <a:p>
            <a:r>
              <a:rPr lang="fr-FR" sz="2800" b="1" dirty="0">
                <a:solidFill>
                  <a:schemeClr val="tx2">
                    <a:lumMod val="50000"/>
                  </a:schemeClr>
                </a:solidFill>
              </a:rPr>
              <a:t>Le statut de l'erreur dans l’enseignement </a:t>
            </a:r>
            <a:r>
              <a:rPr lang="fr-FR" sz="2800" dirty="0" smtClean="0"/>
              <a:t>: </a:t>
            </a:r>
            <a:r>
              <a:rPr lang="fr-FR" sz="2800" dirty="0"/>
              <a:t>Pour les enseignants de technologie, l'erreur est le moteur de la </a:t>
            </a:r>
            <a:r>
              <a:rPr lang="fr-FR" sz="2800" dirty="0" smtClean="0"/>
              <a:t>connaissance. Il </a:t>
            </a:r>
            <a:r>
              <a:rPr lang="fr-FR" sz="2800" dirty="0"/>
              <a:t>n'y a pas de solution </a:t>
            </a:r>
            <a:r>
              <a:rPr lang="fr-FR" sz="2800" dirty="0" smtClean="0"/>
              <a:t>" fausse", elle peut </a:t>
            </a:r>
            <a:r>
              <a:rPr lang="fr-FR" sz="2800" dirty="0"/>
              <a:t>être qualifiée de non conforme aux contraintes imposées ou au cahier des charges, elle peut être estimée </a:t>
            </a:r>
            <a:r>
              <a:rPr lang="fr-FR" sz="2800" dirty="0" smtClean="0"/>
              <a:t>coûteuse... </a:t>
            </a:r>
            <a:r>
              <a:rPr lang="fr-FR" sz="2800" dirty="0"/>
              <a:t>L'enseignant de technologie acceptera plusieurs solutions à conditions qu'elles soient techniquement efficaces ou conformes au cahier des charges.</a:t>
            </a:r>
          </a:p>
          <a:p>
            <a:endParaRPr lang="fr-FR" sz="2800" dirty="0"/>
          </a:p>
          <a:p>
            <a:endParaRPr lang="fr-F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67602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31640" y="243512"/>
            <a:ext cx="756084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800" b="1" dirty="0">
                <a:solidFill>
                  <a:schemeClr val="tx2">
                    <a:lumMod val="75000"/>
                  </a:schemeClr>
                </a:solidFill>
              </a:rPr>
              <a:t>Les problèmes : recherche de preuve ou de solutions </a:t>
            </a:r>
            <a:r>
              <a:rPr lang="fr-FR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2800" b="1" dirty="0" smtClean="0">
                <a:solidFill>
                  <a:schemeClr val="tx2">
                    <a:lumMod val="75000"/>
                  </a:schemeClr>
                </a:solidFill>
              </a:rPr>
              <a:t>?  : </a:t>
            </a:r>
            <a:r>
              <a:rPr lang="fr-FR" sz="2800" dirty="0" smtClean="0"/>
              <a:t>Du </a:t>
            </a:r>
            <a:r>
              <a:rPr lang="fr-FR" sz="2800" dirty="0"/>
              <a:t>point de vue de leur statut dans l'enseignement, les termes "problème", "hypothèse" et "expérience", concourent tous, en technologie, à l'explication ou la proposition de solutions techniques. </a:t>
            </a:r>
          </a:p>
          <a:p>
            <a:pPr lvl="0" algn="just"/>
            <a:endParaRPr lang="fr-FR" sz="2800" b="1" dirty="0" smtClean="0"/>
          </a:p>
          <a:p>
            <a:r>
              <a:rPr lang="fr-FR" sz="2800" b="1" dirty="0" smtClean="0"/>
              <a:t>La démarche d'investigation a un caractère technique </a:t>
            </a:r>
            <a:r>
              <a:rPr lang="fr-FR" sz="2800" dirty="0" smtClean="0"/>
              <a:t>qui</a:t>
            </a:r>
            <a:r>
              <a:rPr lang="fr-FR" sz="2800" b="1" dirty="0" smtClean="0"/>
              <a:t> </a:t>
            </a:r>
            <a:r>
              <a:rPr lang="fr-FR" sz="2800" dirty="0" smtClean="0"/>
              <a:t>se </a:t>
            </a:r>
            <a:r>
              <a:rPr lang="fr-FR" sz="2800" dirty="0"/>
              <a:t>retrouve dans la trilogie des termes </a:t>
            </a:r>
            <a:r>
              <a:rPr lang="fr-FR" sz="2800" u="sng" dirty="0"/>
              <a:t>problème/hypothèse/expérience</a:t>
            </a:r>
            <a:r>
              <a:rPr lang="fr-FR" sz="2800" dirty="0"/>
              <a:t>. </a:t>
            </a:r>
          </a:p>
          <a:p>
            <a:r>
              <a:rPr lang="fr-FR" sz="2800" dirty="0" smtClean="0"/>
              <a:t>En </a:t>
            </a:r>
            <a:r>
              <a:rPr lang="fr-FR" sz="2800" dirty="0"/>
              <a:t>technologie il s'agit d'expliquer les solutions mises en œuvre pour assurer les fonctions techniques ou d'imaginer des solutions pour résoudre un problème technique</a:t>
            </a:r>
            <a:r>
              <a:rPr lang="fr-FR" sz="2800" dirty="0" smtClean="0"/>
              <a:t>. </a:t>
            </a:r>
            <a:endParaRPr lang="fr-FR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71600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3600" dirty="0" smtClean="0"/>
              <a:t>Résultats </a:t>
            </a:r>
            <a:r>
              <a:rPr lang="fr-FR" sz="3600" dirty="0" smtClean="0"/>
              <a:t>la DI en technologie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75643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52560" y="1412776"/>
            <a:ext cx="74888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Les </a:t>
            </a:r>
            <a:r>
              <a:rPr lang="fr-FR" sz="2800" dirty="0"/>
              <a:t>termes problème/hypothèse/expérience sont ainsi les mêmes mais ils ne revoient pas à la même </a:t>
            </a:r>
            <a:r>
              <a:rPr lang="fr-FR" sz="2800" dirty="0" smtClean="0"/>
              <a:t>chose</a:t>
            </a:r>
            <a:r>
              <a:rPr lang="fr-FR" sz="2800" dirty="0"/>
              <a:t> </a:t>
            </a:r>
            <a:r>
              <a:rPr lang="fr-FR" sz="2800" dirty="0" smtClean="0"/>
              <a:t>en technologie et en SPC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En SPC :  les enseignants sont à la recherche de preuves pour illustrer ou expliquer une notion ou une loi scientifique.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En technologie, les enseignants sont à la recherche de l'explication d'une solution ou de propositions de solutions techniques efficaces,</a:t>
            </a:r>
            <a:endParaRPr lang="fr-FR" sz="2800" dirty="0"/>
          </a:p>
          <a:p>
            <a:pPr lvl="0" algn="just"/>
            <a:endParaRPr lang="fr-FR" sz="2800" b="1" dirty="0"/>
          </a:p>
          <a:p>
            <a:pPr algn="ctr"/>
            <a:r>
              <a:rPr lang="fr-FR" sz="2800" dirty="0" smtClean="0"/>
              <a:t>. 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3600" dirty="0" smtClean="0"/>
              <a:t>Résultats </a:t>
            </a:r>
            <a:r>
              <a:rPr lang="fr-FR" sz="3600" dirty="0" smtClean="0"/>
              <a:t>la DI en technologie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27189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827584" cy="6858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3600" dirty="0" smtClean="0"/>
              <a:t>Résultats : </a:t>
            </a:r>
            <a:r>
              <a:rPr lang="fr-FR" sz="3600" dirty="0" smtClean="0"/>
              <a:t>La DI en technologie</a:t>
            </a:r>
            <a:endParaRPr lang="fr-FR" sz="3600" dirty="0"/>
          </a:p>
        </p:txBody>
      </p:sp>
      <p:sp>
        <p:nvSpPr>
          <p:cNvPr id="2" name="ZoneTexte 1"/>
          <p:cNvSpPr txBox="1"/>
          <p:nvPr/>
        </p:nvSpPr>
        <p:spPr>
          <a:xfrm>
            <a:off x="971600" y="151179"/>
            <a:ext cx="81724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Structuration des connaissances </a:t>
            </a:r>
            <a:r>
              <a:rPr lang="fr-FR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fr-FR" sz="36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sz="2800" dirty="0" smtClean="0"/>
          </a:p>
          <a:p>
            <a:pPr marL="0" lvl="1"/>
            <a:r>
              <a:rPr lang="fr-FR" sz="2800" b="1" dirty="0" smtClean="0"/>
              <a:t>Technologie</a:t>
            </a:r>
            <a:r>
              <a:rPr lang="fr-FR" sz="2800" dirty="0" smtClean="0"/>
              <a:t> : </a:t>
            </a:r>
            <a:r>
              <a:rPr lang="fr-FR" sz="2800" dirty="0"/>
              <a:t>la démarche d'investigation aiderait l'élève à construire son savoir mais </a:t>
            </a:r>
            <a:r>
              <a:rPr lang="fr-FR" sz="2800" b="1" dirty="0"/>
              <a:t>que les élèves soient actifs n'est pas une condition suffisante</a:t>
            </a:r>
            <a:r>
              <a:rPr lang="fr-FR" sz="2800" dirty="0"/>
              <a:t> pour qu'ils apprennent. </a:t>
            </a:r>
            <a:endParaRPr lang="fr-FR" sz="2800" dirty="0" smtClean="0"/>
          </a:p>
          <a:p>
            <a:pPr marL="0" lvl="1"/>
            <a:endParaRPr lang="fr-FR" sz="2800" dirty="0"/>
          </a:p>
          <a:p>
            <a:r>
              <a:rPr lang="fr-FR" sz="2800" dirty="0" smtClean="0"/>
              <a:t>En </a:t>
            </a:r>
            <a:r>
              <a:rPr lang="fr-FR" sz="2800" dirty="0"/>
              <a:t>effet, la structuration des connaissances apparait comme primordiale. Le rôle de l'enseignant est bien, à l'issue de l'action, de structurer les connaissances et ce moment de la démarche d'investigation  apparaît comme incontournable.</a:t>
            </a:r>
          </a:p>
          <a:p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1426359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2029</TotalTime>
  <Words>1306</Words>
  <Application>Microsoft Office PowerPoint</Application>
  <PresentationFormat>Affichage à l'écran (4:3)</PresentationFormat>
  <Paragraphs>124</Paragraphs>
  <Slides>19</Slides>
  <Notes>19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 Bea</dc:creator>
  <cp:lastModifiedBy>Beatrice Legrand</cp:lastModifiedBy>
  <cp:revision>170</cp:revision>
  <cp:lastPrinted>2013-10-02T20:30:34Z</cp:lastPrinted>
  <dcterms:created xsi:type="dcterms:W3CDTF">2013-09-27T21:43:51Z</dcterms:created>
  <dcterms:modified xsi:type="dcterms:W3CDTF">2015-03-03T14:15:44Z</dcterms:modified>
</cp:coreProperties>
</file>