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84" r:id="rId5"/>
    <p:sldId id="258" r:id="rId6"/>
    <p:sldId id="285" r:id="rId7"/>
    <p:sldId id="259" r:id="rId8"/>
    <p:sldId id="286" r:id="rId9"/>
    <p:sldId id="287" r:id="rId10"/>
    <p:sldId id="260" r:id="rId11"/>
    <p:sldId id="288" r:id="rId12"/>
    <p:sldId id="261" r:id="rId13"/>
    <p:sldId id="289" r:id="rId14"/>
    <p:sldId id="262" r:id="rId15"/>
    <p:sldId id="290" r:id="rId16"/>
    <p:sldId id="291" r:id="rId17"/>
    <p:sldId id="263" r:id="rId18"/>
    <p:sldId id="292" r:id="rId19"/>
    <p:sldId id="293" r:id="rId20"/>
    <p:sldId id="264" r:id="rId21"/>
    <p:sldId id="294" r:id="rId22"/>
    <p:sldId id="295" r:id="rId23"/>
    <p:sldId id="296" r:id="rId24"/>
    <p:sldId id="297" r:id="rId25"/>
    <p:sldId id="298" r:id="rId26"/>
    <p:sldId id="265" r:id="rId27"/>
    <p:sldId id="299" r:id="rId28"/>
    <p:sldId id="300" r:id="rId29"/>
    <p:sldId id="266" r:id="rId30"/>
    <p:sldId id="301" r:id="rId31"/>
    <p:sldId id="267" r:id="rId32"/>
    <p:sldId id="302" r:id="rId33"/>
    <p:sldId id="268" r:id="rId34"/>
    <p:sldId id="303" r:id="rId35"/>
    <p:sldId id="304" r:id="rId36"/>
    <p:sldId id="305" r:id="rId37"/>
    <p:sldId id="269" r:id="rId38"/>
    <p:sldId id="306" r:id="rId39"/>
    <p:sldId id="270" r:id="rId40"/>
    <p:sldId id="307" r:id="rId41"/>
    <p:sldId id="308" r:id="rId42"/>
    <p:sldId id="309" r:id="rId43"/>
    <p:sldId id="310" r:id="rId44"/>
    <p:sldId id="271" r:id="rId45"/>
    <p:sldId id="311" r:id="rId46"/>
    <p:sldId id="275" r:id="rId47"/>
    <p:sldId id="312" r:id="rId48"/>
    <p:sldId id="276" r:id="rId49"/>
    <p:sldId id="313" r:id="rId50"/>
    <p:sldId id="277" r:id="rId51"/>
    <p:sldId id="314" r:id="rId52"/>
    <p:sldId id="315" r:id="rId53"/>
    <p:sldId id="316" r:id="rId54"/>
    <p:sldId id="278" r:id="rId55"/>
    <p:sldId id="317" r:id="rId56"/>
    <p:sldId id="279" r:id="rId57"/>
    <p:sldId id="318" r:id="rId58"/>
    <p:sldId id="319" r:id="rId59"/>
    <p:sldId id="320" r:id="rId60"/>
    <p:sldId id="280" r:id="rId61"/>
    <p:sldId id="321" r:id="rId62"/>
    <p:sldId id="281" r:id="rId63"/>
    <p:sldId id="322" r:id="rId64"/>
    <p:sldId id="282" r:id="rId65"/>
    <p:sldId id="323"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332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38A9B3E-29CA-4792-ACE8-0DABDFD8C320}" type="datetimeFigureOut">
              <a:rPr lang="fr-FR" smtClean="0"/>
              <a:pPr/>
              <a:t>13/06/2016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166455-BC08-4E33-BE7F-D56C5CC973F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A9B3E-29CA-4792-ACE8-0DABDFD8C320}" type="datetimeFigureOut">
              <a:rPr lang="fr-FR" smtClean="0"/>
              <a:pPr/>
              <a:t>13/06/2016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66455-BC08-4E33-BE7F-D56C5CC973F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fr/url?url=http://www.graoulab.org/wp/atelier-scratch-raspberry-pi/&amp;rct=j&amp;frm=1&amp;q=&amp;esrc=s&amp;sa=U&amp;ved=0ahUKEwiXp7u379PMAhWK0hoKHSWqBCoQwW4IGDAB&amp;usg=AFQjCNGopE9VBxhQNOQCWQT9MjnhXhtIE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fr/url?url=http://www.allocine.fr/film/fichefilm_gen_cfilm=27098.html&amp;rct=j&amp;frm=1&amp;q=&amp;esrc=s&amp;sa=U&amp;ved=0ahUKEwj63LD5ktfMAhUL2RoKHVEoBlkQwW4IGDAB&amp;usg=AFQjCNHvYPDU2g8iUGWXIRvADSWu995OvA" TargetMode="Externa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hyperlink" Target="http://www.google.fr/url?url=http://www.decoloisirs.com/deco-thematique-alice-aux-pays-des-merveilles-32013/&amp;rct=j&amp;frm=1&amp;q=&amp;esrc=s&amp;sa=U&amp;ved=0ahUKEwikpfmDk9fMAhWJmBoKHQXpAUsQwW4IGjAC&amp;usg=AFQjCNGLOysYUxwOrLezXu92suaYodjwv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fr/url?url=http://www.a4.fr/habitat-et-ouvrages/maquettes-experimentales/pont-treillis.html&amp;rct=j&amp;frm=1&amp;q=&amp;esrc=s&amp;sa=U&amp;ved=0ahUKEwiQsbvuoq_MAhVFUBQKHcBrDnMQwW4IJDAH&amp;usg=AFQjCNHHQvZLAKfHJZjpaAmFYxLDNNmb7w" TargetMode="External"/><Relationship Id="rId1" Type="http://schemas.openxmlformats.org/officeDocument/2006/relationships/slideLayout" Target="../slideLayouts/slideLayout2.xml"/><Relationship Id="rId6" Type="http://schemas.openxmlformats.org/officeDocument/2006/relationships/hyperlink" Target="https://www.google.fr/url?url=https://www.youtube.com/watch?v=f7vLKDrmkfY&amp;rct=j&amp;frm=1&amp;q=&amp;esrc=s&amp;sa=U&amp;ved=0ahUKEwiQsbvuoq_MAhVFUBQKHcBrDnMQwW4IMDAN&amp;usg=AFQjCNF8ylZX3lhOurouYI2xwZVpg7q_mQ" TargetMode="External"/><Relationship Id="rId5" Type="http://schemas.openxmlformats.org/officeDocument/2006/relationships/image" Target="../media/image2.jpeg"/><Relationship Id="rId4" Type="http://schemas.openxmlformats.org/officeDocument/2006/relationships/hyperlink" Target="http://www.google.fr/url?url=http://www.tourreau-techno.fr/espace_eleve/5eme/tp_pont_treillis/&amp;rct=j&amp;frm=1&amp;q=&amp;esrc=s&amp;sa=U&amp;ved=0ahUKEwjM_ouTpa_MAhXLwBQKHWxzAiMQwW4INjAP&amp;usg=AFQjCNHorXeW5A3QHaBC3cSppvfXLsuVX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4.jpeg"/><Relationship Id="rId2" Type="http://schemas.openxmlformats.org/officeDocument/2006/relationships/hyperlink" Target="http://www.google.fr/url?url=http://www.graoulab.org/wp/atelier-scratch-raspberry-pi/&amp;rct=j&amp;frm=1&amp;q=&amp;esrc=s&amp;sa=U&amp;ved=0ahUKEwiXp7u379PMAhWK0hoKHSWqBCoQwW4IGDAB&amp;usg=AFQjCNGopE9VBxhQNOQCWQT9MjnhXhtIEg" TargetMode="External"/><Relationship Id="rId1" Type="http://schemas.openxmlformats.org/officeDocument/2006/relationships/slideLayout" Target="../slideLayouts/slideLayout2.xml"/><Relationship Id="rId6" Type="http://schemas.openxmlformats.org/officeDocument/2006/relationships/hyperlink" Target="http://www.google.fr/url?url=http://www.maisonalarme.fr/blog/guide-video-surveillance/utiliser-une-webcam-pour-la-videosurveillance/&amp;rct=j&amp;frm=1&amp;q=&amp;esrc=s&amp;sa=U&amp;ved=0ahUKEwj5pKH31tfMAhXDUBQKHZueAlAQwW4IHjAE&amp;usg=AFQjCNHGo9d7r6D7l1wnvqFh8lW-ozlTHw" TargetMode="External"/><Relationship Id="rId5" Type="http://schemas.openxmlformats.org/officeDocument/2006/relationships/image" Target="../media/image33.jpeg"/><Relationship Id="rId4" Type="http://schemas.openxmlformats.org/officeDocument/2006/relationships/hyperlink" Target="http://www.google.fr/url?url=http://www.juste1oeil.com/camera-ip.cfm&amp;rct=j&amp;frm=1&amp;q=&amp;esrc=s&amp;sa=U&amp;ved=0ahUKEwj5pKH31tfMAhXDUBQKHZueAlAQwW4IFjAA&amp;usg=AFQjCNExcN4kLEJgdJJD6zJCPK_NI79K2w"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fr/url?url=http://www.freemages.fr/browse/photo-1122-pont-maria-pia.html&amp;rct=j&amp;frm=1&amp;q=&amp;esrc=s&amp;sa=U&amp;ved=0ahUKEwiog_Lz4dfMAhVLWBoKHb_RBTAQwW4IGjAC&amp;usg=AFQjCNH0Xgc_nS4esZ6kyEtCJoeVgdM2ow"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www.google.fr/url?url=http://www.bfmtv.com/societe/attentats-la-tour-eiffel-a-nouveau-fermee-930821.html&amp;rct=j&amp;frm=1&amp;q=&amp;esrc=s&amp;sa=U&amp;ved=0ahUKEwjjxfmR4tfMAhWImBoKHSGnBLkQwW4IIDAF&amp;usg=AFQjCNHhI0d6M9GDRBv2zyE8nbiBn8d6G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fr/url?url=http://www.a4.fr/autoalarme-maquette-experimentale-d-un-systeme-d-alarme-kit.html&amp;rct=j&amp;frm=1&amp;q=&amp;esrc=s&amp;sa=U&amp;ved=0ahUKEwj_sOnk19fMAhXGOxQKHdduAWEQwW4IMDAN&amp;usg=AFQjCNH1Ljpy5RThq-8AKbINq_dRa2hcRA"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www.google.fr/url?url=http://colonnatechnologie.free.fr/Espace%20Quatrieme%202013.html&amp;rct=j&amp;frm=1&amp;q=&amp;esrc=s&amp;sa=U&amp;ved=0ahUKEwj_sOnk19fMAhXGOxQKHdduAWEQwW4IGDAB&amp;usg=AFQjCNGRtHJOrv1dRV_pesLUS8Y6ztnd8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google.fr/url?url=https://en.wikipedia.org/wiki/Scratch_(programming_language)&amp;rct=j&amp;frm=1&amp;q=&amp;esrc=s&amp;sa=U&amp;ved=0ahUKEwifmK_V_dbMAhVKF8AKHcQGDGsQwW4IIDAF&amp;usg=AFQjCNF3wVZCo-F12ihlrwn4jODfrIR9VA" TargetMode="External"/><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hyperlink" Target="http://www.google.fr/url?url=http://www.ledavenir.fr/blog/actualite-eclairage-led/changez-leclairage-public-90/&amp;rct=j&amp;frm=1&amp;q=&amp;esrc=s&amp;sa=U&amp;ved=0ahUKEwjajPiI_dbMAhVEOMAKHTUyAokQwW4IHDAD&amp;usg=AFQjCNHMul1VK3vZaq0obcMVXy4vzQ52_A" TargetMode="External"/><Relationship Id="rId1" Type="http://schemas.openxmlformats.org/officeDocument/2006/relationships/slideLayout" Target="../slideLayouts/slideLayout2.xml"/><Relationship Id="rId6" Type="http://schemas.openxmlformats.org/officeDocument/2006/relationships/hyperlink" Target="http://www.google.fr/url?url=http://globicorp.com/eclairage-public-lampadaires/&amp;rct=j&amp;frm=1&amp;q=&amp;esrc=s&amp;sa=U&amp;ved=0ahUKEwiOrcOq_dbMAhVoDsAKHVSiBQEQwW4IKDAJ&amp;usg=AFQjCNGEN4XvTNtskokN1ULMythEqGHwOw" TargetMode="External"/><Relationship Id="rId11" Type="http://schemas.openxmlformats.org/officeDocument/2006/relationships/image" Target="../media/image42.jpeg"/><Relationship Id="rId5" Type="http://schemas.openxmlformats.org/officeDocument/2006/relationships/image" Target="../media/image39.jpeg"/><Relationship Id="rId10" Type="http://schemas.openxmlformats.org/officeDocument/2006/relationships/hyperlink" Target="http://www.google.fr/url?url=http://www.3dnatives.com/3D-compare/imprimante/zortrax-m200&amp;rct=j&amp;frm=1&amp;q=&amp;esrc=s&amp;sa=U&amp;ved=0ahUKEwiPp_Xv_dbMAhVsLsAKHVRJCwAQwW4IGjAC&amp;usg=AFQjCNHF035nLgPgR4F0yXfZXZKFdiQQxg" TargetMode="External"/><Relationship Id="rId4" Type="http://schemas.openxmlformats.org/officeDocument/2006/relationships/hyperlink" Target="http://www.google.fr/url?url=http://www.meaglesun.com/product_categories/lampadaire-solaire/&amp;rct=j&amp;frm=1&amp;q=&amp;esrc=s&amp;sa=U&amp;ved=0ahUKEwiOrcOq_dbMAhVoDsAKHVSiBQEQwW4IMjAO&amp;usg=AFQjCNHRdRu6-eRGED77qFys6jpT2OE3Gw" TargetMode="External"/><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fr/url?url=http://www.graoulab.org/wp/atelier-scratch-raspberry-pi/&amp;rct=j&amp;frm=1&amp;q=&amp;esrc=s&amp;sa=U&amp;ved=0ahUKEwiXp7u379PMAhWK0hoKHSWqBCoQwW4IGDAB&amp;usg=AFQjCNGopE9VBxhQNOQCWQT9MjnhXhtIE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hyperlink" Target="http://www.google.fr/url?url=http://www.deco.fr/jardin-jardinage/jardin-ornement/actualite-589766-amenager-jardin-mediterraneen-conseil-paysagiste.html&amp;rct=j&amp;frm=1&amp;q=&amp;esrc=s&amp;sa=U&amp;ved=0ahUKEwjDp4aF_tbMAhXHAsAKHRfpBlkQwW4IIjAG&amp;usg=AFQjCNFCqPX2UEQrxXGavYQJY9ps9-BeRw" TargetMode="External"/><Relationship Id="rId1" Type="http://schemas.openxmlformats.org/officeDocument/2006/relationships/slideLayout" Target="../slideLayouts/slideLayout2.xml"/><Relationship Id="rId6" Type="http://schemas.openxmlformats.org/officeDocument/2006/relationships/hyperlink" Target="http://www.google.fr/url?url=http://www.lespaysagistes.com/guide-paysagiste/sketchup/sketchup-sandbox-modele-de-terrain.php&amp;rct=j&amp;frm=1&amp;q=&amp;esrc=s&amp;sa=U&amp;ved=0ahUKEwidpPS2_tbMAhWrDsAKHXbTBhYQwW4IHDAD&amp;usg=AFQjCNFZjilC4yJszDHCUjWBHFpfCKecFg" TargetMode="External"/><Relationship Id="rId5" Type="http://schemas.openxmlformats.org/officeDocument/2006/relationships/image" Target="../media/image46.jpeg"/><Relationship Id="rId4" Type="http://schemas.openxmlformats.org/officeDocument/2006/relationships/hyperlink" Target="http://www.google.fr/url?url=http://www.ook-paysagistes.com/construction-d-un-college---zac-le-verger-du-tasta---bruges--33-.htm?ob=r&amp;act=view&amp;proj_id=45&amp;rct=j&amp;frm=1&amp;q=&amp;esrc=s&amp;sa=U&amp;ved=0ahUKEwiNitOZ_tbMAhVjLcAKHSa8D5YQwW4IJjAI&amp;usg=AFQjCNH7bD0WJh5SuHkTgnmxqdz5hgENrw"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hyperlink" Target="http://www.google.fr/url?url=http://www.art-portails.fr/ap-fr.nsf/Pages/portail-coulissant&amp;rct=j&amp;frm=1&amp;q=&amp;esrc=s&amp;sa=U&amp;ved=0ahUKEwjGj_fzgdfMAhXGA8AKHYIJC7k4FBDBbggkMAc&amp;usg=AFQjCNGxQmzhe4m8K2gsR8oWr0BocZkzPg" TargetMode="External"/><Relationship Id="rId1" Type="http://schemas.openxmlformats.org/officeDocument/2006/relationships/slideLayout" Target="../slideLayouts/slideLayout2.xml"/><Relationship Id="rId6" Type="http://schemas.openxmlformats.org/officeDocument/2006/relationships/hyperlink" Target="http://www.google.fr/url?url=http://www.hellopro.fr/portails-coulissants-2000876-fr-1-feuille.html&amp;rct=j&amp;frm=1&amp;q=&amp;esrc=s&amp;sa=U&amp;ved=0ahUKEwjGj_fzgdfMAhXGA8AKHYIJC7k4FBDBbggwMA0&amp;usg=AFQjCNHYBWDZAGXt0OlIu4isw27mfdGCVw" TargetMode="External"/><Relationship Id="rId5" Type="http://schemas.openxmlformats.org/officeDocument/2006/relationships/image" Target="../media/image49.jpeg"/><Relationship Id="rId4" Type="http://schemas.openxmlformats.org/officeDocument/2006/relationships/hyperlink" Target="http://www.google.fr/url?url=http://www.futura-sciences.com/magazines/maison/infos/dossiers/d/maison-domotique-maison-intelligente-1007/page/11/&amp;rct=j&amp;frm=1&amp;q=&amp;esrc=s&amp;sa=U&amp;ved=0ahUKEwjGj_fzgdfMAhXGA8AKHYIJC7k4FBDBbggiMAY&amp;usg=AFQjCNHXiUPcfWWDhL-qna0w-808fw_pGQ"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hyperlink" Target="https://www.google.fr/url?url=https://www.youtube.com/watch?v=f7vLKDrmkfY&amp;rct=j&amp;frm=1&amp;q=&amp;esrc=s&amp;sa=U&amp;ved=0ahUKEwiQsbvuoq_MAhVFUBQKHcBrDnMQwW4IMDAN&amp;usg=AFQjCNF8ylZX3lhOurouYI2xwZVpg7q_mQ"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fr/url?url=http://www.clg-village-trappes.ac-versailles.fr/spip.php?article34&amp;rct=j&amp;frm=1&amp;q=&amp;esrc=s&amp;sa=U&amp;ved=0ahUKEwixiOP5pK_MAhVJXBQKHaK2CYEQwW4IFjAA&amp;usg=AFQjCNFx5C6Rh-5tb7SpfbTdYLPsLqAQVg" TargetMode="Externa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google.fr/url?url=http://www.solar-tracking.fr/&amp;rct=j&amp;frm=1&amp;q=&amp;esrc=s&amp;sa=U&amp;ved=0ahUKEwiRmKzE49fMAhVLfRoKHbUvAiMQwW4IPDAS&amp;usg=AFQjCNGSWydB-XEf4wrh13MLZIGEPSCSXQ"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fr/url?url=http://www.lte-fr.com/?page=tracker&amp;rct=j&amp;frm=1&amp;q=&amp;esrc=s&amp;sa=U&amp;ved=0ahUKEwjNwKep39fMAhUHORoKHVZVADoQwW4IFjAA&amp;usg=AFQjCNFIOPZms8EmsjXEdd9LMIjwlOSXdQ" TargetMode="Externa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hyperlink" Target="http://www.google.fr/url?url=http://patrimoine.lesechos.fr/placement/placement-boursier/021450491660-comment-investir-cop21-1172739.php&amp;rct=j&amp;frm=1&amp;q=&amp;esrc=s&amp;sa=U&amp;ved=0ahUKEwim6dm_39fMAhXEDxoKHcOoDocQwW4IIjAG&amp;usg=AFQjCNEAWG9Qv5rI22YYri-io-bWuyAD4g"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google.fr/url?url=http://fr.123rf.com/images-libres-de-droits/un_homme_orange.html&amp;rct=j&amp;frm=1&amp;q=&amp;esrc=s&amp;sa=U&amp;ved=0ahUKEwjr98i5g9fMAhXGKsAKHYg_D4UQwW4IHjAE&amp;usg=AFQjCNF1tUCE4b7s_aDwtucZxf9lN2TwZw" TargetMode="External"/><Relationship Id="rId3" Type="http://schemas.openxmlformats.org/officeDocument/2006/relationships/image" Target="../media/image59.png"/><Relationship Id="rId7" Type="http://schemas.openxmlformats.org/officeDocument/2006/relationships/image" Target="../media/image61.jpeg"/><Relationship Id="rId2" Type="http://schemas.openxmlformats.org/officeDocument/2006/relationships/hyperlink" Target="http://www.google.fr/url?url=http://web.univ-pau.fr/~puiseux/enseignement/python/tutoQt-zero/qt15/tutoriel-3-11396-0-communiquer-en-reseau-avec-son-programme.html&amp;rct=j&amp;frm=1&amp;q=&amp;esrc=s&amp;sa=U&amp;ved=0ahUKEwjm8LTtgtfMAhXkJ8AKHXu5D0oQwW4IGDAA&amp;usg=AFQjCNFxNydz2JfLdz7WVeSNg7MSIuKqpw" TargetMode="External"/><Relationship Id="rId1" Type="http://schemas.openxmlformats.org/officeDocument/2006/relationships/slideLayout" Target="../slideLayouts/slideLayout2.xml"/><Relationship Id="rId6" Type="http://schemas.openxmlformats.org/officeDocument/2006/relationships/hyperlink" Target="http://www.google.fr/url?url=http://mjinformatique.e-monsite.com/quiz/quiz-bureautique/&amp;rct=j&amp;frm=1&amp;q=&amp;esrc=s&amp;sa=U&amp;ved=0ahUKEwjr98i5g9fMAhXGKsAKHYg_D4UQwW4IGjAC&amp;usg=AFQjCNFQzt2rji8KerLQWxCb06cx9JG-Kw" TargetMode="External"/><Relationship Id="rId5" Type="http://schemas.openxmlformats.org/officeDocument/2006/relationships/image" Target="../media/image60.jpeg"/><Relationship Id="rId4" Type="http://schemas.openxmlformats.org/officeDocument/2006/relationships/hyperlink" Target="https://www.google.fr/url?url=https://pixees.fr/comprendre-les-bases-de-fonctionnement-dun-reseau/&amp;rct=j&amp;frm=1&amp;q=&amp;esrc=s&amp;sa=U&amp;ved=0ahUKEwij55mLg9fMAhVrKsAKHe_rC2IQwW4IIDAF&amp;usg=AFQjCNFNcY7ybvc6JzoqrrDyZYFRRGIHwQ" TargetMode="External"/><Relationship Id="rId9" Type="http://schemas.openxmlformats.org/officeDocument/2006/relationships/image" Target="../media/image62.jpe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google.fr/url?url=http://www.ilocis.org/fr/documents/ILO022.htm&amp;rct=j&amp;frm=1&amp;q=&amp;esrc=s&amp;sa=U&amp;ved=0ahUKEwiD0KTy4NfMAhWDtRoKHXGeBywQwW4IHDAD&amp;usg=AFQjCNFNn35thEU8K2t1bDtRKIO4MTFZjg" TargetMode="Externa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hyperlink" Target="http://www.google.fr/url?url=http://www.larousse.fr/encyclopedie/divers/Internet/125060&amp;rct=j&amp;frm=1&amp;q=&amp;esrc=s&amp;sa=U&amp;ved=0ahUKEwiD0KTy4NfMAhWDtRoKHXGeBywQwW4IFjAA&amp;usg=AFQjCNE4jpDk_e5-zA-rFmXfSATNzsXeUA"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fr/url?url=http://ats-topographie.fr/odometres/59-odometre-nedo-pro.html&amp;rct=j&amp;frm=1&amp;q=&amp;esrc=s&amp;sa=U&amp;ved=0ahUKEwiZ3Mqz5NfMAhUB8RQKHUv2A0kQwW4IIDAF&amp;usg=AFQjCNFrNUEGZfp2W7Ijo6nxykXB4BkARw" TargetMode="External"/><Relationship Id="rId2" Type="http://schemas.openxmlformats.org/officeDocument/2006/relationships/image" Target="../media/image66.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google.fr/url?url=http://195.25.197.244:8080/techno/spip.php?article17&amp;rct=j&amp;frm=1&amp;q=&amp;esrc=s&amp;sa=U&amp;ved=0ahUKEwjkhJen5tfMAhVExxQKHWvfDVEQwW4IGDAB&amp;usg=AFQjCNHKMXQUCB53_Qey5gWeNoMomL1gVA" TargetMode="Externa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hyperlink" Target="http://www.google.fr/url?url=http://www.allo-ouvriers.fr/portail-automatise/&amp;rct=j&amp;frm=1&amp;q=&amp;esrc=s&amp;sa=U&amp;ved=0ahUKEwjkhJen5tfMAhVExxQKHWvfDVEQwW4IJDAH&amp;usg=AFQjCNFJm2Pho9_gzem_YfL_CYjBoUcBJQ"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google.fr/url?url=http://www.arc-cre.com/p-securite-acces-lecteur-proximite-rfid.php&amp;rct=j&amp;frm=1&amp;q=&amp;esrc=s&amp;sa=U&amp;ved=0ahUKEwje8YjD5tfMAhUTnRQKHQMZAzkQwW4IGjAC&amp;usg=AFQjCNEH8PDUOOPQ6Vd1BKjbqWw59blf2w" TargetMode="Externa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hyperlink" Target="http://www.google.fr/url?url=http://fr.aliexpress.com/cheap/cheap-eas-rfid.html&amp;rct=j&amp;frm=1&amp;q=&amp;esrc=s&amp;sa=U&amp;ved=0ahUKEwje8YjD5tfMAhUTnRQKHQMZAzkQwW4IGDAB&amp;usg=AFQjCNFKhDQsKkH0BDyZMlqMzECsarfLSw"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google.fr/url?url=http://aneo-energie.fr/solutions-techniques/pilotage-chauffage-depuis-smartphone&amp;rct=j&amp;frm=1&amp;q=&amp;esrc=s&amp;sa=U&amp;ved=0ahUKEwiq2_61htfMAhVoLMAKHfZoDD04FBDBbggYMAE&amp;usg=AFQjCNGPYo-UiBBJVV-ziNEKMC8jUuIMcw" TargetMode="Externa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hyperlink" Target="http://www.google.fr/url?url=http://www.domotique-info.fr/2011/08/piloter-automatisme-smartphone/&amp;rct=j&amp;frm=1&amp;q=&amp;esrc=s&amp;sa=U&amp;ved=0ahUKEwiq2_61htfMAhVoLMAKHfZoDD04FBDBbggoMAk&amp;usg=AFQjCNH1tKvlT5iQWTXMOruHYhK3m5upKA"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2.jpeg"/><Relationship Id="rId2" Type="http://schemas.openxmlformats.org/officeDocument/2006/relationships/hyperlink" Target="http://www.google.fr/url?url=http://blog.educpros.fr/fiorina/2014/10/16/des-robots-dans-la-classe/&amp;rct=j&amp;frm=1&amp;q=&amp;esrc=s&amp;sa=U&amp;ved=0ahUKEwjy2-qW69fMAhVNsBQKHZwJCCgQwW4IFjAA&amp;usg=AFQjCNF_99tP1R33i-vs7uTsgV7lULrrPg" TargetMode="External"/><Relationship Id="rId1" Type="http://schemas.openxmlformats.org/officeDocument/2006/relationships/slideLayout" Target="../slideLayouts/slideLayout2.xml"/><Relationship Id="rId6" Type="http://schemas.openxmlformats.org/officeDocument/2006/relationships/hyperlink" Target="https://www.google.fr/url?url=https://flowers.inria.fr/robots-lintelligence-en-partage-le-monde-parle-de-la-robotique-humanoide-open-source/&amp;rct=j&amp;frm=1&amp;q=&amp;esrc=s&amp;sa=U&amp;ved=0ahUKEwjEu8-q69fMAhWJcRQKHd46DEYQwW4IJjAI&amp;usg=AFQjCNFecynLJzdF5KBC-k8JUNFagfluFg" TargetMode="External"/><Relationship Id="rId5" Type="http://schemas.openxmlformats.org/officeDocument/2006/relationships/image" Target="../media/image81.jpeg"/><Relationship Id="rId4" Type="http://schemas.openxmlformats.org/officeDocument/2006/relationships/hyperlink" Target="http://www.google.fr/url?url=http://www.voyagesaucoeurdelascience.fr/r2d2-nao-rencontre-avec-les-robots/&amp;rct=j&amp;frm=1&amp;q=&amp;esrc=s&amp;sa=U&amp;ved=0ahUKEwjEu8-q69fMAhWJcRQKHd46DEYQwW4IHDAD&amp;usg=AFQjCNFGg8QLj5Mx-wBX4yjyxnptXaE6e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google.fr/url?url=http://cftechno5eme.eklablog.com/activite-15-a106691818&amp;rct=j&amp;frm=1&amp;q=&amp;esrc=s&amp;sa=U&amp;ved=0ahUKEwjzrpOrqK_MAhWHWhQKHVa1ArgQwW4IHjAE&amp;usg=AFQjCNEFSZQJyNP9L01UEpHXvfQ7mjVH7A" TargetMode="External"/><Relationship Id="rId5" Type="http://schemas.openxmlformats.org/officeDocument/2006/relationships/image" Target="../media/image13.jpeg"/><Relationship Id="rId4" Type="http://schemas.openxmlformats.org/officeDocument/2006/relationships/hyperlink" Target="https://www.google.fr/url?url=https://www.youtube.com/watch?v=2T493lWb9_s&amp;rct=j&amp;frm=1&amp;q=&amp;esrc=s&amp;sa=U&amp;ved=0ahUKEwjPgJODqa_MAhXMXhQKHddDAh4QwW4IHDAD&amp;usg=AFQjCNFISLKSRZl8ndj2onSkE8ABgTh1Rg"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www.google.fr/url?url=http://www.ecosources.info/dossiers/Voiture_solaire&amp;rct=j&amp;frm=1&amp;q=&amp;esrc=s&amp;sa=U&amp;ved=0ahUKEwiA082H8dfMAhUSlxQKHZvYDDYQwW4IGDAB&amp;usg=AFQjCNHUqjCffOC1O3-YLaN-0D4KZxzCCg" TargetMode="External"/><Relationship Id="rId3" Type="http://schemas.openxmlformats.org/officeDocument/2006/relationships/image" Target="../media/image84.jpeg"/><Relationship Id="rId7" Type="http://schemas.openxmlformats.org/officeDocument/2006/relationships/image" Target="../media/image86.jpeg"/><Relationship Id="rId2" Type="http://schemas.openxmlformats.org/officeDocument/2006/relationships/hyperlink" Target="http://www.google.fr/url?url=http://www.collegebloisvienne.fr/spip.php?article756&amp;rct=j&amp;frm=1&amp;q=&amp;esrc=s&amp;sa=U&amp;ved=0ahUKEwi9l5TZ8NfMAhVHxxQKHW5kAR8QwW4IMDAN&amp;usg=AFQjCNGEHuOLI0Es2niwvWmQvo0zoQ8xpA" TargetMode="External"/><Relationship Id="rId1" Type="http://schemas.openxmlformats.org/officeDocument/2006/relationships/slideLayout" Target="../slideLayouts/slideLayout2.xml"/><Relationship Id="rId6" Type="http://schemas.openxmlformats.org/officeDocument/2006/relationships/hyperlink" Target="http://www.google.fr/url?url=http://www.tribords.com/?helica&amp;rct=j&amp;frm=1&amp;q=&amp;esrc=s&amp;sa=U&amp;ved=0ahUKEwi7_P768NfMAhVKkRQKHQnvAz8QwW4IGDAB&amp;usg=AFQjCNEZ-d4UpRTS63RiCrGt6XBrduUqRg" TargetMode="External"/><Relationship Id="rId11" Type="http://schemas.openxmlformats.org/officeDocument/2006/relationships/image" Target="../media/image88.jpeg"/><Relationship Id="rId5" Type="http://schemas.openxmlformats.org/officeDocument/2006/relationships/image" Target="../media/image85.jpeg"/><Relationship Id="rId10" Type="http://schemas.openxmlformats.org/officeDocument/2006/relationships/hyperlink" Target="http://www.google.fr/url?url=http://blog.covivo.eu/mobilite-voiture-air-comprime/&amp;rct=j&amp;frm=1&amp;q=&amp;esrc=s&amp;sa=U&amp;ved=0ahUKEwip64aT8dfMAhXDWBQKHROlDUUQwW4IKDAJ&amp;usg=AFQjCNHfHHJ2FiVxEpuDV3y2WlJ2MLB8jw" TargetMode="External"/><Relationship Id="rId4" Type="http://schemas.openxmlformats.org/officeDocument/2006/relationships/hyperlink" Target="http://www.google.fr/url?url=http://www.marimonte.com/product_info.php?info=p639_Voiture---ballon-propulseur.html&amp;rct=j&amp;frm=1&amp;q=&amp;esrc=s&amp;sa=U&amp;ved=0ahUKEwiggajt8NfMAhVItxQKHejBCFIQwW4IIDAF&amp;usg=AFQjCNENAABlpe64ucxQvyWB6ZraxgysYg" TargetMode="External"/><Relationship Id="rId9" Type="http://schemas.openxmlformats.org/officeDocument/2006/relationships/image" Target="../media/image87.jpeg"/></Relationships>
</file>

<file path=ppt/slides/_rels/slide6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www.google.fr/url?url=http://www.rfid-blog.com/?tag=samsung&amp;paged=2&amp;rct=j&amp;frm=1&amp;q=&amp;esrc=s&amp;sa=U&amp;ved=0ahUKEwjH47Xc7tfMAhUCPRQKHZZJBEwQwW4ILjAM&amp;usg=AFQjCNGYmQ5UTjJrfV0wKCcF3UcJ75AT-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www.google.fr/url?url=http://www.effia-transport.fr/focus-nfc-la-technologie-qui-simplifie-le-velo-libre-service/&amp;rct=j&amp;frm=1&amp;q=&amp;esrc=s&amp;sa=U&amp;ved=0ahUKEwjiw_uj7tfMAhWE6xQKHVzyDkgQwW4IHjAE&amp;usg=AFQjCNEY9J5nA2VeWNuePIwK7-vTaRmhGg" TargetMode="External"/><Relationship Id="rId3" Type="http://schemas.openxmlformats.org/officeDocument/2006/relationships/image" Target="../media/image90.png"/><Relationship Id="rId7" Type="http://schemas.openxmlformats.org/officeDocument/2006/relationships/image" Target="../media/image92.jpeg"/><Relationship Id="rId2" Type="http://schemas.openxmlformats.org/officeDocument/2006/relationships/hyperlink" Target="http://www.google.fr/url?url=http://www.commentcamarche.net/faq/1486-xp-windows-ne-peut-pas-configurer-cette-connexion-sans-fil&amp;rct=j&amp;frm=1&amp;q=&amp;esrc=s&amp;sa=U&amp;ved=0ahUKEwidveuB7tfMAhXEbxQKHYYxAVYQwW4IHDAD&amp;usg=AFQjCNH05Bu-ITfh9yMFun1Yr4VkY5KuCg" TargetMode="External"/><Relationship Id="rId1" Type="http://schemas.openxmlformats.org/officeDocument/2006/relationships/slideLayout" Target="../slideLayouts/slideLayout2.xml"/><Relationship Id="rId6" Type="http://schemas.openxmlformats.org/officeDocument/2006/relationships/hyperlink" Target="http://www.google.fr/url?url=http://www.mpack.com/fr/nos-produits/produits-nfc.html&amp;rct=j&amp;frm=1&amp;q=&amp;esrc=s&amp;sa=U&amp;ved=0ahUKEwjiw_uj7tfMAhWE6xQKHVzyDkgQwW4IIDAF&amp;usg=AFQjCNGHDU-YK_q3zhxoEdDIaD-7BlYUVg" TargetMode="External"/><Relationship Id="rId11" Type="http://schemas.openxmlformats.org/officeDocument/2006/relationships/image" Target="../media/image94.jpeg"/><Relationship Id="rId5" Type="http://schemas.openxmlformats.org/officeDocument/2006/relationships/image" Target="../media/image91.png"/><Relationship Id="rId10" Type="http://schemas.openxmlformats.org/officeDocument/2006/relationships/hyperlink" Target="http://www.google.fr/url?url=http://www.actinnovation.com/innovation-pratique/rfid-finder-retrouve-les-objets-perdus-pour-vous-3649.html&amp;rct=j&amp;frm=1&amp;q=&amp;esrc=s&amp;sa=U&amp;ved=0ahUKEwjH47Xc7tfMAhUCPRQKHZZJBEwQwW4ILDAL&amp;usg=AFQjCNFlTMiiTk3Ii_zoziSW-VWIBFFygQ" TargetMode="External"/><Relationship Id="rId4" Type="http://schemas.openxmlformats.org/officeDocument/2006/relationships/hyperlink" Target="http://www.google.fr/url?url=http://www.canon.fr/support/consumer_products/pixma_printer_wireless_connection_setup/mg6450_printer_wireless_connection_setup/&amp;rct=j&amp;frm=1&amp;q=&amp;esrc=s&amp;sa=U&amp;ved=0ahUKEwidveuB7tfMAhXEbxQKHYYxAVYQwW4IJDAH&amp;usg=AFQjCNHmCGBiedTpdkNptRrGaaVztjwC0g" TargetMode="External"/><Relationship Id="rId9" Type="http://schemas.openxmlformats.org/officeDocument/2006/relationships/image" Target="../media/image93.jpeg"/></Relationships>
</file>

<file path=ppt/slides/_rels/slide6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www.google.fr/url?url=http://appinventor.mit.edu/explore/ai2/paintpot-part2.html&amp;rct=j&amp;frm=1&amp;q=&amp;esrc=s&amp;sa=U&amp;ved=0ahUKEwigu5_eidfMAhXrLMAKHdAqCmoQwW4IFjAA&amp;usg=AFQjCNFVZ2uSPpUVjFRNAyIncybShG-C3Q" TargetMode="External"/><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hyperlink" Target="http://www.google.fr/url?url=http://appinventor.mit.edu/explore/content/what-app-inventor.html&amp;rct=j&amp;frm=1&amp;q=&amp;esrc=s&amp;sa=U&amp;ved=0ahUKEwigu5_eidfMAhXrLMAKHdAqCmoQwW4IIDAF&amp;usg=AFQjCNERmx71AJM1AG4tZrUOxJJZYdO8q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www.google.fr/url?url=http://georgepavlides.info/json-data-on-the-android-mobile-with-app-inventor-2/&amp;rct=j&amp;frm=1&amp;q=&amp;esrc=s&amp;sa=U&amp;ved=0ahUKEwip0O7s79fMAhVEWhQKHZNTBUsQwW4IGjAC&amp;usg=AFQjCNH8_3D71OpJivs_KlVdbrd5r_B4eA" TargetMode="External"/><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hyperlink" Target="http://www.google.fr/url?url=http://appinventor.mit.edu/explore/ai2/paintpot-part2.html&amp;rct=j&amp;frm=1&amp;q=&amp;esrc=s&amp;sa=U&amp;ved=0ahUKEwip0O7s79fMAhVEWhQKHZNTBUsQwW4IFjAA&amp;usg=AFQjCNFVZ2uSPpUVjFRNAyIncybShG-C3Q"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1428736"/>
            <a:ext cx="7786742" cy="257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571604" y="2000240"/>
            <a:ext cx="6286544" cy="1077218"/>
          </a:xfrm>
          <a:prstGeom prst="rect">
            <a:avLst/>
          </a:prstGeom>
          <a:noFill/>
        </p:spPr>
        <p:txBody>
          <a:bodyPr wrap="square" rtlCol="0">
            <a:spAutoFit/>
          </a:bodyPr>
          <a:lstStyle/>
          <a:p>
            <a:r>
              <a:rPr lang="fr-FR" sz="3200" b="1" dirty="0"/>
              <a:t>Progression pédagogique élaborée par les groupes de formateurs </a:t>
            </a:r>
          </a:p>
        </p:txBody>
      </p:sp>
      <p:sp>
        <p:nvSpPr>
          <p:cNvPr id="6" name="ZoneTexte 5"/>
          <p:cNvSpPr txBox="1"/>
          <p:nvPr/>
        </p:nvSpPr>
        <p:spPr>
          <a:xfrm>
            <a:off x="714348" y="5643578"/>
            <a:ext cx="2714644" cy="646331"/>
          </a:xfrm>
          <a:prstGeom prst="rect">
            <a:avLst/>
          </a:prstGeom>
          <a:noFill/>
        </p:spPr>
        <p:txBody>
          <a:bodyPr wrap="square" rtlCol="0">
            <a:spAutoFit/>
          </a:bodyPr>
          <a:lstStyle/>
          <a:p>
            <a:r>
              <a:rPr lang="fr-FR" dirty="0"/>
              <a:t>CARTEC d’Hautmont</a:t>
            </a:r>
          </a:p>
          <a:p>
            <a:r>
              <a:rPr lang="fr-FR" dirty="0"/>
              <a:t>Mme Flamme – M </a:t>
            </a:r>
            <a:r>
              <a:rPr lang="fr-FR" dirty="0" err="1"/>
              <a:t>Debrue</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543180"/>
          </a:xfrm>
        </p:spPr>
        <p:txBody>
          <a:bodyPr/>
          <a:lstStyle/>
          <a:p>
            <a:pPr>
              <a:buNone/>
            </a:pPr>
            <a:r>
              <a:rPr lang="fr-FR" u="sng" dirty="0"/>
              <a:t>Thème de la séquence </a:t>
            </a:r>
            <a:r>
              <a:rPr lang="fr-FR" dirty="0"/>
              <a:t>: Aménager un espace </a:t>
            </a:r>
          </a:p>
          <a:p>
            <a:pPr>
              <a:buNone/>
            </a:pPr>
            <a:r>
              <a:rPr lang="fr-FR" u="sng" dirty="0"/>
              <a:t>Problématique</a:t>
            </a:r>
            <a:r>
              <a:rPr lang="fr-FR" dirty="0"/>
              <a:t> : Comment adapter un conteneur maritime pour en faire une habitation ? Penser l’aménagement intérieur </a:t>
            </a:r>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4 </a:t>
            </a: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0166" y="4000504"/>
            <a:ext cx="6500858" cy="1928826"/>
          </a:xfrm>
          <a:prstGeom prst="rect">
            <a:avLst/>
          </a:prstGeom>
          <a:noFill/>
          <a:ln w="9525" algn="in">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828932"/>
          </a:xfrm>
        </p:spPr>
        <p:txBody>
          <a:bodyPr>
            <a:normAutofit/>
          </a:bodyPr>
          <a:lstStyle/>
          <a:p>
            <a:pPr>
              <a:buNone/>
            </a:pPr>
            <a:r>
              <a:rPr lang="fr-FR" dirty="0"/>
              <a:t>Le conteneur ne serait-il pas une vraie réponse à l'habitat d'urgence ? Les élèves vont concevoir et proposer des solutions d'aménagement intérieur pour faire d'un conteneur un logement étudiant confortable.</a:t>
            </a:r>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4 </a:t>
            </a:r>
          </a:p>
        </p:txBody>
      </p:sp>
      <p:pic>
        <p:nvPicPr>
          <p:cNvPr id="481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2910" y="4071942"/>
            <a:ext cx="3887787" cy="2519362"/>
          </a:xfrm>
          <a:prstGeom prst="rect">
            <a:avLst/>
          </a:prstGeom>
          <a:noFill/>
          <a:ln w="9525" algn="in">
            <a:noFill/>
            <a:miter lim="800000"/>
            <a:headEnd/>
            <a:tailEnd/>
          </a:ln>
          <a:effectLst/>
        </p:spPr>
      </p:pic>
      <p:pic>
        <p:nvPicPr>
          <p:cNvPr id="4813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4942" y="4143380"/>
            <a:ext cx="3744912" cy="2232025"/>
          </a:xfrm>
          <a:prstGeom prst="rect">
            <a:avLst/>
          </a:prstGeom>
          <a:noFill/>
          <a:ln w="9525" algn="in">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328866"/>
          </a:xfrm>
        </p:spPr>
        <p:txBody>
          <a:bodyPr/>
          <a:lstStyle/>
          <a:p>
            <a:r>
              <a:rPr lang="fr-FR" u="sng" dirty="0"/>
              <a:t>Thème de la séquence </a:t>
            </a:r>
            <a:r>
              <a:rPr lang="fr-FR" dirty="0"/>
              <a:t>: Découvrir son environnement</a:t>
            </a:r>
          </a:p>
          <a:p>
            <a:r>
              <a:rPr lang="fr-FR" u="sng" dirty="0"/>
              <a:t>Problématique</a:t>
            </a:r>
            <a:r>
              <a:rPr lang="fr-FR" dirty="0"/>
              <a:t> : Comment rendre une vue aérienne interactive ? </a:t>
            </a:r>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5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3357562"/>
            <a:ext cx="4211637" cy="3205162"/>
          </a:xfrm>
          <a:prstGeom prst="rect">
            <a:avLst/>
          </a:prstGeom>
          <a:noFill/>
          <a:ln w="9525" algn="in">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00063" y="285750"/>
            <a:ext cx="7772400" cy="147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5 </a:t>
            </a:r>
          </a:p>
        </p:txBody>
      </p:sp>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857364"/>
            <a:ext cx="8215370" cy="4572032"/>
          </a:xfrm>
          <a:prstGeom prst="rect">
            <a:avLst/>
          </a:prstGeom>
          <a:noFill/>
          <a:ln w="9525" algn="in">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buNone/>
            </a:pPr>
            <a:r>
              <a:rPr lang="fr-FR" b="1" dirty="0">
                <a:solidFill>
                  <a:srgbClr val="FF0000"/>
                </a:solidFill>
              </a:rPr>
              <a:t>Projet </a:t>
            </a:r>
          </a:p>
          <a:p>
            <a:pPr algn="ctr">
              <a:buNone/>
            </a:pPr>
            <a:r>
              <a:rPr lang="fr-FR" b="1" dirty="0">
                <a:solidFill>
                  <a:srgbClr val="FF0000"/>
                </a:solidFill>
              </a:rPr>
              <a:t>La serre </a:t>
            </a:r>
            <a:r>
              <a:rPr lang="fr-FR" b="1" dirty="0" err="1">
                <a:solidFill>
                  <a:srgbClr val="FF0000"/>
                </a:solidFill>
              </a:rPr>
              <a:t>aquaponique</a:t>
            </a:r>
            <a:r>
              <a:rPr lang="fr-FR" b="1" dirty="0">
                <a:solidFill>
                  <a:srgbClr val="FF0000"/>
                </a:solidFill>
              </a:rPr>
              <a:t> </a:t>
            </a:r>
          </a:p>
          <a:p>
            <a:pPr>
              <a:buNone/>
            </a:pPr>
            <a:r>
              <a:rPr lang="fr-FR" sz="1600" b="1" dirty="0">
                <a:solidFill>
                  <a:srgbClr val="00000A"/>
                </a:solidFill>
                <a:latin typeface="Arial" pitchFamily="34"/>
                <a:ea typeface="MS Gothic" pitchFamily="49"/>
                <a:cs typeface="Arial" pitchFamily="34"/>
              </a:rPr>
              <a:t>Comment rendre automatique l’ouverture et la fermeture des volets du toit de la serre en fonction de l’humidité et de la T° intérieures à l’aide d’une interface </a:t>
            </a:r>
            <a:r>
              <a:rPr lang="fr-FR" sz="1600" b="1" i="1" dirty="0">
                <a:solidFill>
                  <a:srgbClr val="00000A"/>
                </a:solidFill>
                <a:latin typeface="Arial" pitchFamily="34"/>
                <a:ea typeface="MS Gothic" pitchFamily="49"/>
                <a:cs typeface="Arial" pitchFamily="34"/>
              </a:rPr>
              <a:t>(</a:t>
            </a:r>
            <a:r>
              <a:rPr lang="fr-FR" sz="1600" b="1" i="1" dirty="0" err="1">
                <a:solidFill>
                  <a:srgbClr val="00000A"/>
                </a:solidFill>
                <a:latin typeface="Arial" pitchFamily="34"/>
                <a:ea typeface="MS Gothic" pitchFamily="49"/>
                <a:cs typeface="Arial" pitchFamily="34"/>
              </a:rPr>
              <a:t>Picaxe</a:t>
            </a:r>
            <a:r>
              <a:rPr lang="fr-FR" sz="1600" b="1" i="1" dirty="0">
                <a:solidFill>
                  <a:srgbClr val="00000A"/>
                </a:solidFill>
                <a:latin typeface="Arial" pitchFamily="34"/>
                <a:ea typeface="MS Gothic" pitchFamily="49"/>
                <a:cs typeface="Arial" pitchFamily="34"/>
              </a:rPr>
              <a:t>-</a:t>
            </a:r>
            <a:r>
              <a:rPr lang="fr-FR" sz="1600" b="1" i="1" dirty="0" err="1">
                <a:solidFill>
                  <a:srgbClr val="00000A"/>
                </a:solidFill>
                <a:latin typeface="Arial" pitchFamily="34"/>
                <a:ea typeface="MS Gothic" pitchFamily="49"/>
                <a:cs typeface="Arial" pitchFamily="34"/>
              </a:rPr>
              <a:t>Arduino</a:t>
            </a:r>
            <a:r>
              <a:rPr lang="fr-FR" sz="1600" b="1" i="1" dirty="0">
                <a:solidFill>
                  <a:srgbClr val="00000A"/>
                </a:solidFill>
                <a:latin typeface="Arial" pitchFamily="34"/>
                <a:ea typeface="MS Gothic" pitchFamily="49"/>
                <a:cs typeface="Arial" pitchFamily="34"/>
              </a:rPr>
              <a:t>)</a:t>
            </a:r>
            <a:r>
              <a:rPr lang="fr-FR" sz="1600" b="1" dirty="0">
                <a:solidFill>
                  <a:srgbClr val="00000A"/>
                </a:solidFill>
                <a:latin typeface="Arial" pitchFamily="34"/>
                <a:ea typeface="MS Gothic" pitchFamily="49"/>
                <a:cs typeface="Arial" pitchFamily="34"/>
              </a:rPr>
              <a:t> gérée par le logiciel Scratch et ce alimenté par un panneau photovoltaïque ?</a:t>
            </a:r>
          </a:p>
          <a:p>
            <a:pPr>
              <a:buNone/>
            </a:pPr>
            <a:endParaRPr lang="fr-FR" sz="1600" b="1" dirty="0">
              <a:solidFill>
                <a:srgbClr val="FF0000"/>
              </a:solidFill>
            </a:endParaRPr>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Séquences 6/7 et 8  </a:t>
            </a:r>
          </a:p>
        </p:txBody>
      </p:sp>
      <p:pic>
        <p:nvPicPr>
          <p:cNvPr id="5" name="Image 4"/>
          <p:cNvPicPr/>
          <p:nvPr/>
        </p:nvPicPr>
        <p:blipFill>
          <a:blip r:embed="rId2" cstate="email">
            <a:extLst>
              <a:ext uri="{28A0092B-C50C-407E-A947-70E740481C1C}">
                <a14:useLocalDpi xmlns:a14="http://schemas.microsoft.com/office/drawing/2010/main"/>
              </a:ext>
            </a:extLst>
          </a:blip>
          <a:stretch>
            <a:fillRect/>
          </a:stretch>
        </p:blipFill>
        <p:spPr>
          <a:xfrm>
            <a:off x="5000628" y="3714752"/>
            <a:ext cx="2156296" cy="2857496"/>
          </a:xfrm>
          <a:prstGeom prst="rect">
            <a:avLst/>
          </a:prstGeom>
        </p:spPr>
      </p:pic>
      <p:pic>
        <p:nvPicPr>
          <p:cNvPr id="15362" name="Picture 2" descr="Résultat de recherche d'images pour &quot;scratch&quot;">
            <a:hlinkClick r:id="rId3"/>
          </p:cNvPr>
          <p:cNvPicPr>
            <a:picLocks noChangeAspect="1" noChangeArrowheads="1"/>
          </p:cNvPicPr>
          <p:nvPr/>
        </p:nvPicPr>
        <p:blipFill>
          <a:blip r:embed="rId4"/>
          <a:srcRect/>
          <a:stretch>
            <a:fillRect/>
          </a:stretch>
        </p:blipFill>
        <p:spPr bwMode="auto">
          <a:xfrm>
            <a:off x="7000892" y="1571612"/>
            <a:ext cx="1850584" cy="1214446"/>
          </a:xfrm>
          <a:prstGeom prst="rect">
            <a:avLst/>
          </a:prstGeom>
          <a:noFill/>
        </p:spPr>
      </p:pic>
      <p:sp>
        <p:nvSpPr>
          <p:cNvPr id="6" name="Rectangle 5"/>
          <p:cNvSpPr/>
          <p:nvPr/>
        </p:nvSpPr>
        <p:spPr>
          <a:xfrm>
            <a:off x="428596" y="4143380"/>
            <a:ext cx="4572000" cy="2031325"/>
          </a:xfrm>
          <a:prstGeom prst="rect">
            <a:avLst/>
          </a:prstGeom>
        </p:spPr>
        <p:txBody>
          <a:bodyPr>
            <a:spAutoFit/>
          </a:bodyPr>
          <a:lstStyle/>
          <a:p>
            <a:r>
              <a:rPr lang="fr-FR" b="1" u="sng" dirty="0"/>
              <a:t>L'</a:t>
            </a:r>
            <a:r>
              <a:rPr lang="fr-FR" b="1" u="sng" dirty="0" err="1"/>
              <a:t>aquaponie</a:t>
            </a:r>
            <a:endParaRPr lang="fr-FR" dirty="0"/>
          </a:p>
          <a:p>
            <a:r>
              <a:rPr lang="fr-FR" dirty="0"/>
              <a:t>c'est la culture de végétaux en « symbiose » avec l'élevage de poissons. Ce mode de culture fut utilisé depuis la nuit des temps puis oublié jusqu'à nos jours. Ce sont les déjections des poissons qui servent d'engrais pour le végétal cultivé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Séquences 6/7 et 8  </a:t>
            </a:r>
          </a:p>
        </p:txBody>
      </p:sp>
      <p:pic>
        <p:nvPicPr>
          <p:cNvPr id="5" name="Espace réservé du contenu 4"/>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0" y="1857364"/>
            <a:ext cx="2800499" cy="3883021"/>
          </a:xfrm>
          <a:prstGeom prst="rect">
            <a:avLst/>
          </a:prstGeom>
        </p:spPr>
      </p:pic>
      <p:sp>
        <p:nvSpPr>
          <p:cNvPr id="6" name="ZoneTexte 5"/>
          <p:cNvSpPr txBox="1"/>
          <p:nvPr/>
        </p:nvSpPr>
        <p:spPr>
          <a:xfrm>
            <a:off x="2857488" y="1928802"/>
            <a:ext cx="5786478" cy="4493538"/>
          </a:xfrm>
          <a:prstGeom prst="rect">
            <a:avLst/>
          </a:prstGeom>
          <a:noFill/>
        </p:spPr>
        <p:txBody>
          <a:bodyPr wrap="square" rtlCol="0">
            <a:spAutoFit/>
          </a:bodyPr>
          <a:lstStyle/>
          <a:p>
            <a:pPr lvl="0" algn="just" hangingPunct="0">
              <a:defRPr sz="1100"/>
            </a:pPr>
            <a:r>
              <a:rPr lang="fr-FR" sz="1400" b="1" u="sng" dirty="0">
                <a:solidFill>
                  <a:srgbClr val="FF3333"/>
                </a:solidFill>
                <a:latin typeface="Arial" pitchFamily="34"/>
                <a:ea typeface="MS Gothic" pitchFamily="49"/>
                <a:cs typeface="Arial" pitchFamily="34"/>
              </a:rPr>
              <a:t>De l'investigation et de la recherche de solution à chaque phase du projet</a:t>
            </a:r>
          </a:p>
          <a:p>
            <a:pPr lvl="0" algn="just" hangingPunct="0">
              <a:defRPr sz="1100"/>
            </a:pPr>
            <a:endParaRPr lang="fr-FR" sz="1400" b="1" u="sng" dirty="0">
              <a:solidFill>
                <a:srgbClr val="FF3333"/>
              </a:solidFill>
              <a:latin typeface="Arial" pitchFamily="34"/>
              <a:ea typeface="MS Gothic" pitchFamily="49"/>
              <a:cs typeface="Arial" pitchFamily="34"/>
            </a:endParaRPr>
          </a:p>
          <a:p>
            <a:pPr lvl="0" algn="just" hangingPunct="0">
              <a:defRPr sz="1100"/>
            </a:pPr>
            <a:r>
              <a:rPr lang="fr-FR" sz="1400" b="1" u="sng" dirty="0">
                <a:solidFill>
                  <a:srgbClr val="FF3333"/>
                </a:solidFill>
                <a:latin typeface="Arial" pitchFamily="34"/>
                <a:ea typeface="MS Gothic" pitchFamily="49"/>
                <a:cs typeface="Arial" pitchFamily="34"/>
              </a:rPr>
              <a:t>Phase de recherche</a:t>
            </a:r>
          </a:p>
          <a:p>
            <a:pPr lvl="0" hangingPunct="0">
              <a:defRPr sz="1100"/>
            </a:pPr>
            <a:r>
              <a:rPr lang="fr-FR" sz="1400" dirty="0">
                <a:solidFill>
                  <a:srgbClr val="6666FF"/>
                </a:solidFill>
                <a:latin typeface="Arial" pitchFamily="34"/>
                <a:ea typeface="MS Gothic" pitchFamily="49"/>
                <a:cs typeface="Arial" pitchFamily="34"/>
              </a:rPr>
              <a:t>Les élèves observent la maquette de la serre </a:t>
            </a:r>
            <a:r>
              <a:rPr lang="fr-FR" sz="1400" dirty="0" err="1">
                <a:solidFill>
                  <a:srgbClr val="6666FF"/>
                </a:solidFill>
                <a:latin typeface="Arial" pitchFamily="34"/>
                <a:ea typeface="MS Gothic" pitchFamily="49"/>
                <a:cs typeface="Arial" pitchFamily="34"/>
              </a:rPr>
              <a:t>aquaponique</a:t>
            </a:r>
            <a:r>
              <a:rPr lang="fr-FR" sz="1400" dirty="0">
                <a:solidFill>
                  <a:srgbClr val="6666FF"/>
                </a:solidFill>
                <a:latin typeface="Arial" pitchFamily="34"/>
                <a:ea typeface="MS Gothic" pitchFamily="49"/>
                <a:cs typeface="Arial" pitchFamily="34"/>
              </a:rPr>
              <a:t> et définissent après  investigation les causes de la formation de condensation dans la serre puis le professeur présente le projet. Ils identifient le besoin, rédigent une partie du cahier des charges et établissent un planning des activités. Ils recherchent ensuite des solutions techniques (renforcement de la structure, choix de l'effecteur, scénario)</a:t>
            </a:r>
          </a:p>
          <a:p>
            <a:pPr lvl="0" hangingPunct="0">
              <a:defRPr sz="1100"/>
            </a:pPr>
            <a:endParaRPr lang="fr-FR" sz="1400" dirty="0">
              <a:solidFill>
                <a:srgbClr val="6666FF"/>
              </a:solidFill>
              <a:latin typeface="Arial" pitchFamily="34"/>
              <a:ea typeface="MS Gothic" pitchFamily="49"/>
              <a:cs typeface="Arial" pitchFamily="34"/>
            </a:endParaRPr>
          </a:p>
          <a:p>
            <a:pPr lvl="0" hangingPunct="0">
              <a:defRPr sz="1100"/>
            </a:pPr>
            <a:r>
              <a:rPr lang="fr-FR" sz="1400" dirty="0">
                <a:solidFill>
                  <a:srgbClr val="00000A"/>
                </a:solidFill>
                <a:latin typeface="Arial" pitchFamily="34"/>
                <a:ea typeface="MS Gothic" pitchFamily="49"/>
                <a:cs typeface="Arial" pitchFamily="34"/>
              </a:rPr>
              <a:t>S1 : Pourquoi de la condensation se crée sur le vitrage intérieur de la serre </a:t>
            </a:r>
            <a:r>
              <a:rPr lang="fr-FR" sz="1400" dirty="0" err="1">
                <a:solidFill>
                  <a:srgbClr val="00000A"/>
                </a:solidFill>
                <a:latin typeface="Arial" pitchFamily="34"/>
                <a:ea typeface="MS Gothic" pitchFamily="49"/>
                <a:cs typeface="Arial" pitchFamily="34"/>
              </a:rPr>
              <a:t>aquaponique</a:t>
            </a:r>
            <a:r>
              <a:rPr lang="fr-FR" sz="1400" dirty="0">
                <a:solidFill>
                  <a:srgbClr val="00000A"/>
                </a:solidFill>
                <a:latin typeface="Arial" pitchFamily="34"/>
                <a:ea typeface="MS Gothic" pitchFamily="49"/>
                <a:cs typeface="Arial" pitchFamily="34"/>
              </a:rPr>
              <a:t> et comment pallier à ce problème de manière automatique ?</a:t>
            </a:r>
          </a:p>
          <a:p>
            <a:pPr lvl="0" hangingPunct="0">
              <a:defRPr sz="1100"/>
            </a:pPr>
            <a:r>
              <a:rPr lang="fr-FR" sz="1400" dirty="0">
                <a:solidFill>
                  <a:srgbClr val="00000A"/>
                </a:solidFill>
                <a:latin typeface="Arial" pitchFamily="34"/>
                <a:ea typeface="MS Gothic" pitchFamily="49"/>
                <a:cs typeface="Arial" pitchFamily="34"/>
              </a:rPr>
              <a:t>S2 : Comment réaliser les modifications présentées sur la structure ?</a:t>
            </a:r>
          </a:p>
          <a:p>
            <a:pPr lvl="0" hangingPunct="0">
              <a:defRPr sz="1100"/>
            </a:pPr>
            <a:r>
              <a:rPr lang="fr-FR" sz="1400" dirty="0">
                <a:solidFill>
                  <a:srgbClr val="00000A"/>
                </a:solidFill>
                <a:latin typeface="Arial" pitchFamily="34"/>
                <a:ea typeface="MS Gothic" pitchFamily="49"/>
                <a:cs typeface="Arial" pitchFamily="34"/>
              </a:rPr>
              <a:t>      </a:t>
            </a:r>
            <a:r>
              <a:rPr lang="fr-FR" sz="1400" i="1" dirty="0">
                <a:solidFill>
                  <a:srgbClr val="00000A"/>
                </a:solidFill>
                <a:latin typeface="Arial" pitchFamily="34"/>
                <a:ea typeface="MS Gothic" pitchFamily="49"/>
                <a:cs typeface="Arial" pitchFamily="34"/>
              </a:rPr>
              <a:t> (surcharge du panneau solaire et liaison entre le servomoteur ou moteur et les volets)</a:t>
            </a:r>
          </a:p>
          <a:p>
            <a:pPr lvl="0" hangingPunct="0">
              <a:defRPr sz="1100"/>
            </a:pPr>
            <a:r>
              <a:rPr lang="fr-FR" sz="1400" dirty="0">
                <a:solidFill>
                  <a:srgbClr val="00000A"/>
                </a:solidFill>
                <a:latin typeface="Arial" pitchFamily="34"/>
                <a:ea typeface="MS Gothic" pitchFamily="49"/>
                <a:cs typeface="Arial" pitchFamily="34"/>
              </a:rPr>
              <a:t>S3 : Quel scénario pour gérer de manière automatisée l’ouverture des volets sous Scratch ?</a:t>
            </a:r>
          </a:p>
          <a:p>
            <a:pPr lvl="0" hangingPunct="0">
              <a:defRPr sz="1100"/>
            </a:pPr>
            <a:endParaRPr lang="fr-FR" sz="600" dirty="0">
              <a:solidFill>
                <a:srgbClr val="00000A"/>
              </a:solidFill>
              <a:latin typeface="Arial" pitchFamily="34"/>
              <a:ea typeface="MS Gothic" pitchFamily="49"/>
              <a:cs typeface="Arial" pitchFamily="3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lgn="just" hangingPunct="0">
              <a:defRPr sz="1100"/>
            </a:pPr>
            <a:r>
              <a:rPr lang="fr-FR" sz="1200" b="1" u="sng" dirty="0">
                <a:solidFill>
                  <a:srgbClr val="FF3333"/>
                </a:solidFill>
                <a:latin typeface="Arial" pitchFamily="34"/>
                <a:ea typeface="MS Gothic" pitchFamily="49"/>
                <a:cs typeface="Arial" pitchFamily="34"/>
              </a:rPr>
              <a:t>Phase de réalisation</a:t>
            </a:r>
          </a:p>
          <a:p>
            <a:pPr lvl="0" hangingPunct="0">
              <a:defRPr sz="1100"/>
            </a:pPr>
            <a:r>
              <a:rPr lang="fr-FR" sz="1200" dirty="0">
                <a:solidFill>
                  <a:srgbClr val="6666FF"/>
                </a:solidFill>
                <a:latin typeface="Arial" pitchFamily="34"/>
                <a:ea typeface="MS Gothic" pitchFamily="49"/>
                <a:cs typeface="Arial" pitchFamily="34"/>
              </a:rPr>
              <a:t>Les élèves réfléchissent au choix des matériaux à utiliser afin de rester dans la philosophie de la serre </a:t>
            </a:r>
            <a:r>
              <a:rPr lang="fr-FR" sz="1200" dirty="0" err="1">
                <a:solidFill>
                  <a:srgbClr val="6666FF"/>
                </a:solidFill>
                <a:latin typeface="Arial" pitchFamily="34"/>
                <a:ea typeface="MS Gothic" pitchFamily="49"/>
                <a:cs typeface="Arial" pitchFamily="34"/>
              </a:rPr>
              <a:t>aquaponique</a:t>
            </a:r>
            <a:r>
              <a:rPr lang="fr-FR" sz="1200" dirty="0">
                <a:solidFill>
                  <a:srgbClr val="6666FF"/>
                </a:solidFill>
                <a:latin typeface="Arial" pitchFamily="34"/>
                <a:ea typeface="MS Gothic" pitchFamily="49"/>
                <a:cs typeface="Arial" pitchFamily="34"/>
              </a:rPr>
              <a:t>, puis à la manière de réaliser les pièces et modifications déterminées précédemment, réalisent celles-ci et intègrent cela au pan de toit. Ils saisissent ensuite leur scénario dans Scratch sans y intégrer les capteurs et effecteurs afin de tester le fonctionnement virtuellement, puis les intègrent.</a:t>
            </a:r>
          </a:p>
          <a:p>
            <a:pPr lvl="0" algn="just" hangingPunct="0">
              <a:defRPr sz="1100"/>
            </a:pPr>
            <a:endParaRPr lang="fr-FR" sz="1200" b="1" u="sng" dirty="0">
              <a:solidFill>
                <a:srgbClr val="FF3333"/>
              </a:solidFill>
              <a:latin typeface="Arial" pitchFamily="34"/>
              <a:ea typeface="MS Gothic" pitchFamily="49"/>
              <a:cs typeface="Arial" pitchFamily="34"/>
            </a:endParaRPr>
          </a:p>
          <a:p>
            <a:pPr lvl="0" hangingPunct="0">
              <a:lnSpc>
                <a:spcPct val="115000"/>
              </a:lnSpc>
              <a:defRPr sz="1100">
                <a:solidFill>
                  <a:srgbClr val="000000"/>
                </a:solidFill>
                <a:latin typeface="Arial" pitchFamily="34"/>
                <a:ea typeface="Arial" pitchFamily="34"/>
                <a:cs typeface="Arial" pitchFamily="34"/>
              </a:defRPr>
            </a:pPr>
            <a:r>
              <a:rPr lang="fr-FR" sz="1200" dirty="0">
                <a:solidFill>
                  <a:srgbClr val="00000A"/>
                </a:solidFill>
                <a:latin typeface="Arial" pitchFamily="34"/>
                <a:ea typeface="MS Gothic" pitchFamily="49"/>
                <a:cs typeface="Arial" pitchFamily="34"/>
              </a:rPr>
              <a:t>S4 : Comment réaliser les pièces et modifications proposées en restant dans l'esprit « développement </a:t>
            </a:r>
          </a:p>
          <a:p>
            <a:pPr lvl="0" hangingPunct="0">
              <a:lnSpc>
                <a:spcPct val="115000"/>
              </a:lnSpc>
              <a:defRPr sz="1100">
                <a:solidFill>
                  <a:srgbClr val="000000"/>
                </a:solidFill>
                <a:latin typeface="Arial" pitchFamily="34"/>
                <a:ea typeface="Arial" pitchFamily="34"/>
                <a:cs typeface="Arial" pitchFamily="34"/>
              </a:defRPr>
            </a:pPr>
            <a:r>
              <a:rPr lang="fr-FR" sz="1200" dirty="0">
                <a:solidFill>
                  <a:srgbClr val="00000A"/>
                </a:solidFill>
                <a:latin typeface="Arial" pitchFamily="34"/>
                <a:ea typeface="MS Gothic" pitchFamily="49"/>
                <a:cs typeface="Arial" pitchFamily="34"/>
              </a:rPr>
              <a:t>        durable » de la serre </a:t>
            </a:r>
            <a:r>
              <a:rPr lang="fr-FR" sz="1200" dirty="0" err="1">
                <a:solidFill>
                  <a:srgbClr val="00000A"/>
                </a:solidFill>
                <a:latin typeface="Arial" pitchFamily="34"/>
                <a:ea typeface="MS Gothic" pitchFamily="49"/>
                <a:cs typeface="Arial" pitchFamily="34"/>
              </a:rPr>
              <a:t>aquaponique</a:t>
            </a:r>
            <a:r>
              <a:rPr lang="fr-FR" sz="1200" dirty="0">
                <a:solidFill>
                  <a:srgbClr val="00000A"/>
                </a:solidFill>
                <a:latin typeface="Arial" pitchFamily="34"/>
                <a:ea typeface="MS Gothic" pitchFamily="49"/>
                <a:cs typeface="Arial" pitchFamily="34"/>
              </a:rPr>
              <a:t> ?</a:t>
            </a:r>
          </a:p>
          <a:p>
            <a:pPr lvl="0" hangingPunct="0">
              <a:lnSpc>
                <a:spcPct val="115000"/>
              </a:lnSpc>
              <a:defRPr sz="1100">
                <a:solidFill>
                  <a:srgbClr val="000000"/>
                </a:solidFill>
                <a:latin typeface="Arial" pitchFamily="34"/>
                <a:ea typeface="Arial" pitchFamily="34"/>
                <a:cs typeface="Arial" pitchFamily="34"/>
              </a:defRPr>
            </a:pPr>
            <a:r>
              <a:rPr lang="fr-FR" sz="1200" dirty="0">
                <a:solidFill>
                  <a:srgbClr val="00000A"/>
                </a:solidFill>
                <a:latin typeface="Arial" pitchFamily="34"/>
                <a:ea typeface="MS Gothic" pitchFamily="49"/>
                <a:cs typeface="Arial" pitchFamily="34"/>
              </a:rPr>
              <a:t>S5 : Comment gérer l'organisation de la fabrication et de l'assemblage des pièces ?</a:t>
            </a:r>
          </a:p>
          <a:p>
            <a:pPr lvl="0" hangingPunct="0">
              <a:lnSpc>
                <a:spcPct val="115000"/>
              </a:lnSpc>
              <a:defRPr sz="1100">
                <a:solidFill>
                  <a:srgbClr val="000000"/>
                </a:solidFill>
                <a:latin typeface="Arial" pitchFamily="34"/>
                <a:ea typeface="Arial" pitchFamily="34"/>
                <a:cs typeface="Arial" pitchFamily="34"/>
              </a:defRPr>
            </a:pPr>
            <a:r>
              <a:rPr lang="fr-FR" sz="1200" dirty="0">
                <a:solidFill>
                  <a:srgbClr val="00000A"/>
                </a:solidFill>
                <a:latin typeface="Arial" pitchFamily="34"/>
                <a:ea typeface="MS Gothic" pitchFamily="49"/>
                <a:cs typeface="Arial" pitchFamily="34"/>
              </a:rPr>
              <a:t>S6 : Comment intégrer notre scénario dans le logiciel Scratch ?</a:t>
            </a:r>
          </a:p>
          <a:p>
            <a:pPr lvl="0" hangingPunct="0">
              <a:lnSpc>
                <a:spcPct val="115000"/>
              </a:lnSpc>
              <a:buNone/>
              <a:defRPr sz="1100">
                <a:solidFill>
                  <a:srgbClr val="000000"/>
                </a:solidFill>
                <a:latin typeface="Arial" pitchFamily="34"/>
                <a:ea typeface="Arial" pitchFamily="34"/>
                <a:cs typeface="Arial" pitchFamily="34"/>
              </a:defRPr>
            </a:pPr>
            <a:endParaRPr lang="fr-FR" dirty="0">
              <a:solidFill>
                <a:srgbClr val="00000A"/>
              </a:solidFill>
              <a:latin typeface="Arial" pitchFamily="34"/>
              <a:ea typeface="MS Gothic" pitchFamily="49"/>
              <a:cs typeface="Arial" pitchFamily="34"/>
            </a:endParaRPr>
          </a:p>
          <a:p>
            <a:pPr lvl="0" hangingPunct="0">
              <a:lnSpc>
                <a:spcPct val="115000"/>
              </a:lnSpc>
              <a:defRPr sz="1100">
                <a:solidFill>
                  <a:srgbClr val="000000"/>
                </a:solidFill>
                <a:latin typeface="Arial" pitchFamily="34"/>
                <a:ea typeface="Arial" pitchFamily="34"/>
                <a:cs typeface="Arial" pitchFamily="34"/>
              </a:defRPr>
            </a:pPr>
            <a:endParaRPr lang="fr-FR" dirty="0">
              <a:solidFill>
                <a:srgbClr val="00000A"/>
              </a:solidFill>
              <a:latin typeface="Arial" pitchFamily="34"/>
              <a:ea typeface="MS Gothic" pitchFamily="49"/>
              <a:cs typeface="Arial" pitchFamily="34"/>
            </a:endParaRPr>
          </a:p>
          <a:p>
            <a:pPr lvl="0" algn="just" hangingPunct="0">
              <a:defRPr sz="1100"/>
            </a:pPr>
            <a:r>
              <a:rPr lang="fr-FR" b="1" u="sng" dirty="0">
                <a:solidFill>
                  <a:srgbClr val="FF3333"/>
                </a:solidFill>
                <a:latin typeface="Arial" pitchFamily="34"/>
                <a:ea typeface="MS Gothic" pitchFamily="49"/>
                <a:cs typeface="Arial" pitchFamily="34"/>
              </a:rPr>
              <a:t>Phase de tests et de validation</a:t>
            </a:r>
          </a:p>
          <a:p>
            <a:pPr lvl="0" hangingPunct="0">
              <a:defRPr sz="1100"/>
            </a:pPr>
            <a:r>
              <a:rPr lang="fr-FR" b="1" dirty="0">
                <a:solidFill>
                  <a:srgbClr val="0070C0"/>
                </a:solidFill>
                <a:latin typeface="Liberation Sans" pitchFamily="18"/>
                <a:ea typeface="Microsoft YaHei" pitchFamily="2"/>
                <a:cs typeface="Lucida Sans" pitchFamily="2"/>
              </a:rPr>
              <a:t>Tour à tour, ils testent leurs solutions sur la maquette de la serre </a:t>
            </a:r>
            <a:r>
              <a:rPr lang="fr-FR" b="1" dirty="0" err="1">
                <a:solidFill>
                  <a:srgbClr val="0070C0"/>
                </a:solidFill>
                <a:latin typeface="Liberation Sans" pitchFamily="18"/>
                <a:ea typeface="Microsoft YaHei" pitchFamily="2"/>
                <a:cs typeface="Lucida Sans" pitchFamily="2"/>
              </a:rPr>
              <a:t>aquaponique</a:t>
            </a:r>
            <a:r>
              <a:rPr lang="fr-FR" b="1" dirty="0">
                <a:solidFill>
                  <a:srgbClr val="0070C0"/>
                </a:solidFill>
                <a:latin typeface="Liberation Sans" pitchFamily="18"/>
                <a:ea typeface="Microsoft YaHei" pitchFamily="2"/>
                <a:cs typeface="Lucida Sans" pitchFamily="2"/>
              </a:rPr>
              <a:t> de la salle après avoir rappelé et formalisé les critères permettant de valider le système réalisé. Ils ajustent si nécessaire jusqu'à ce que le fonctionnement soit validé. Un bilan des travaux est ensuite réalisé</a:t>
            </a:r>
            <a:r>
              <a:rPr lang="fr-FR" b="1" dirty="0">
                <a:solidFill>
                  <a:srgbClr val="6666FF"/>
                </a:solidFill>
                <a:latin typeface="Liberation Sans" pitchFamily="18"/>
                <a:ea typeface="Microsoft YaHei" pitchFamily="2"/>
                <a:cs typeface="Lucida Sans" pitchFamily="2"/>
              </a:rPr>
              <a:t>.</a:t>
            </a:r>
          </a:p>
          <a:p>
            <a:pPr lvl="0" algn="just" hangingPunct="0">
              <a:defRPr sz="1100"/>
            </a:pPr>
            <a:endParaRPr lang="fr-FR" sz="800" b="1" u="sng" dirty="0">
              <a:solidFill>
                <a:srgbClr val="FF3333"/>
              </a:solidFill>
              <a:latin typeface="Arial" pitchFamily="34"/>
              <a:ea typeface="MS Gothic" pitchFamily="49"/>
              <a:cs typeface="Arial" pitchFamily="34"/>
            </a:endParaRPr>
          </a:p>
          <a:p>
            <a:pPr lvl="0" algn="just" hangingPunct="0">
              <a:defRPr sz="1100"/>
            </a:pPr>
            <a:r>
              <a:rPr lang="fr-FR" dirty="0">
                <a:solidFill>
                  <a:srgbClr val="00000A"/>
                </a:solidFill>
                <a:latin typeface="Arial" pitchFamily="34"/>
                <a:ea typeface="MS Gothic" pitchFamily="49"/>
                <a:cs typeface="Arial" pitchFamily="34"/>
              </a:rPr>
              <a:t>S7 : Comment tester l'ensemble des réalisations et valider celles-ci ?</a:t>
            </a:r>
          </a:p>
          <a:p>
            <a:pPr>
              <a:buNone/>
            </a:pPr>
            <a:endParaRPr lang="fr-FR" dirty="0"/>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Séquences 6/7 et 8  </a:t>
            </a:r>
          </a:p>
        </p:txBody>
      </p:sp>
      <p:pic>
        <p:nvPicPr>
          <p:cNvPr id="501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0892" y="5000636"/>
            <a:ext cx="1223962" cy="1296987"/>
          </a:xfrm>
          <a:prstGeom prst="rect">
            <a:avLst/>
          </a:prstGeom>
          <a:noFill/>
          <a:ln w="9525" algn="in">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900238"/>
          </a:xfrm>
        </p:spPr>
        <p:txBody>
          <a:bodyPr>
            <a:normAutofit fontScale="92500" lnSpcReduction="20000"/>
          </a:bodyPr>
          <a:lstStyle/>
          <a:p>
            <a:pPr>
              <a:buNone/>
            </a:pPr>
            <a:r>
              <a:rPr lang="fr-FR" u="sng" dirty="0"/>
              <a:t>Thème</a:t>
            </a:r>
            <a:r>
              <a:rPr lang="fr-FR" dirty="0"/>
              <a:t> : Stabilité d’une structure </a:t>
            </a:r>
          </a:p>
          <a:p>
            <a:pPr>
              <a:buNone/>
            </a:pPr>
            <a:r>
              <a:rPr lang="fr-FR" u="sng" dirty="0"/>
              <a:t>Problématique</a:t>
            </a:r>
            <a:r>
              <a:rPr lang="fr-FR" dirty="0"/>
              <a:t> : Comment utiliser la simulation pour effectuer les choix des solutions </a:t>
            </a:r>
          </a:p>
          <a:p>
            <a:pPr>
              <a:buNone/>
            </a:pPr>
            <a:r>
              <a:rPr lang="fr-FR" dirty="0"/>
              <a:t>     techniques ?</a:t>
            </a:r>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9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b="-14316"/>
          <a:stretch>
            <a:fillRect/>
          </a:stretch>
        </p:blipFill>
        <p:spPr bwMode="auto">
          <a:xfrm>
            <a:off x="4581988" y="3683002"/>
            <a:ext cx="1862220" cy="18342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buNone/>
            </a:pPr>
            <a:r>
              <a:rPr lang="fr-FR" dirty="0"/>
              <a:t>Dans le cadre d'un EPI, les élèves participent à la mise en valeur d'un ouvrage littéraire en intégrant, dans une maquette, des éléments du décor. Ils se servent notamment de l'ouvrage pour déterminer les contraintes à respecter. Ils conçoivent et réalisent un/des élément du décors.  Une présentation au CDI ouvrage littéraire/décors est faite en fin de séquence. Dans cet exemple, le roman "Alice au pays des merveilles" a été choisi.</a:t>
            </a:r>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9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00100" y="2643182"/>
            <a:ext cx="6400800" cy="1752600"/>
          </a:xfrm>
        </p:spPr>
        <p:txBody>
          <a:bodyPr>
            <a:normAutofit fontScale="55000" lnSpcReduction="20000"/>
          </a:bodyPr>
          <a:lstStyle/>
          <a:p>
            <a:pPr algn="l"/>
            <a:r>
              <a:rPr lang="fr-FR" u="sng" dirty="0"/>
              <a:t>Séance 1 </a:t>
            </a:r>
            <a:r>
              <a:rPr lang="fr-FR" dirty="0"/>
              <a:t>: Quels sont les repères pour concevoir un objet ?</a:t>
            </a:r>
          </a:p>
          <a:p>
            <a:pPr algn="l"/>
            <a:r>
              <a:rPr lang="fr-FR" dirty="0"/>
              <a:t>Les élèves complètent le cahier des charges à l’aide de documents supports</a:t>
            </a:r>
          </a:p>
          <a:p>
            <a:pPr algn="l"/>
            <a:r>
              <a:rPr lang="fr-FR" dirty="0"/>
              <a:t>Ils relèvent des mesures réelles</a:t>
            </a:r>
          </a:p>
          <a:p>
            <a:pPr algn="l"/>
            <a:r>
              <a:rPr lang="fr-FR" u="sng" dirty="0"/>
              <a:t>Séance 2 </a:t>
            </a:r>
            <a:r>
              <a:rPr lang="fr-FR" dirty="0"/>
              <a:t>:  Dessiner une solution</a:t>
            </a:r>
          </a:p>
          <a:p>
            <a:pPr algn="l"/>
            <a:r>
              <a:rPr lang="fr-FR" u="sng" dirty="0"/>
              <a:t>Séance 3 </a:t>
            </a:r>
            <a:r>
              <a:rPr lang="fr-FR" dirty="0"/>
              <a:t>: Modélisation et validation d’une solution</a:t>
            </a:r>
          </a:p>
        </p:txBody>
      </p:sp>
      <p:sp>
        <p:nvSpPr>
          <p:cNvPr id="4" name="Titre 3"/>
          <p:cNvSpPr>
            <a:spLocks noGrp="1"/>
          </p:cNvSpPr>
          <p:nvPr>
            <p:ph type="ctrTitle"/>
          </p:nvPr>
        </p:nvSpPr>
        <p:spPr>
          <a:xfrm>
            <a:off x="571500" y="357188"/>
            <a:ext cx="7772400" cy="147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9 </a:t>
            </a:r>
          </a:p>
        </p:txBody>
      </p:sp>
      <p:pic>
        <p:nvPicPr>
          <p:cNvPr id="51202" name="Picture 2" descr="Résultat de recherche d'images pour &quot;alice au pays des merveilles&quot;">
            <a:hlinkClick r:id="rId2"/>
          </p:cNvPr>
          <p:cNvPicPr>
            <a:picLocks noChangeAspect="1" noChangeArrowheads="1"/>
          </p:cNvPicPr>
          <p:nvPr/>
        </p:nvPicPr>
        <p:blipFill>
          <a:blip r:embed="rId3"/>
          <a:srcRect/>
          <a:stretch>
            <a:fillRect/>
          </a:stretch>
        </p:blipFill>
        <p:spPr bwMode="auto">
          <a:xfrm>
            <a:off x="500034" y="4714884"/>
            <a:ext cx="1285875" cy="1285876"/>
          </a:xfrm>
          <a:prstGeom prst="rect">
            <a:avLst/>
          </a:prstGeom>
          <a:noFill/>
        </p:spPr>
      </p:pic>
      <p:pic>
        <p:nvPicPr>
          <p:cNvPr id="51204" name="Picture 4" descr="Résultat de recherche d'images pour &quot;alice au pays des merveilles chaise&quot;">
            <a:hlinkClick r:id="rId4"/>
          </p:cNvPr>
          <p:cNvPicPr>
            <a:picLocks noChangeAspect="1" noChangeArrowheads="1"/>
          </p:cNvPicPr>
          <p:nvPr/>
        </p:nvPicPr>
        <p:blipFill>
          <a:blip r:embed="rId5"/>
          <a:srcRect/>
          <a:stretch>
            <a:fillRect/>
          </a:stretch>
        </p:blipFill>
        <p:spPr bwMode="auto">
          <a:xfrm>
            <a:off x="3500430" y="4357694"/>
            <a:ext cx="4143404" cy="21431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p>
        </p:txBody>
      </p:sp>
      <p:sp>
        <p:nvSpPr>
          <p:cNvPr id="3" name="Espace réservé du contenu 2"/>
          <p:cNvSpPr>
            <a:spLocks noGrp="1"/>
          </p:cNvSpPr>
          <p:nvPr>
            <p:ph idx="1"/>
          </p:nvPr>
        </p:nvSpPr>
        <p:spPr/>
        <p:txBody>
          <a:bodyPr/>
          <a:lstStyle/>
          <a:p>
            <a:pPr>
              <a:buNone/>
            </a:pPr>
            <a:r>
              <a:rPr lang="fr-FR" u="sng" dirty="0"/>
              <a:t>Thème de séquence </a:t>
            </a:r>
            <a:r>
              <a:rPr lang="fr-FR" dirty="0"/>
              <a:t>: La stabilité d’une structure </a:t>
            </a:r>
          </a:p>
          <a:p>
            <a:pPr>
              <a:buNone/>
            </a:pPr>
            <a:endParaRPr lang="fr-FR" dirty="0"/>
          </a:p>
          <a:p>
            <a:pPr>
              <a:buNone/>
            </a:pPr>
            <a:r>
              <a:rPr lang="fr-FR" u="sng" dirty="0"/>
              <a:t>Problématique</a:t>
            </a:r>
            <a:r>
              <a:rPr lang="fr-FR" dirty="0"/>
              <a:t> : Pourquoi une construction treillis permet elle de franchir un obstacle sans danger ? </a:t>
            </a:r>
          </a:p>
          <a:p>
            <a:pPr>
              <a:buNone/>
            </a:pPr>
            <a:endParaRPr lang="fr-FR" dirty="0"/>
          </a:p>
        </p:txBody>
      </p:sp>
      <p:pic>
        <p:nvPicPr>
          <p:cNvPr id="7" name="Picture 6" descr="Résultat de recherche d'images pour &quot;structure treillis technologie college&quot;">
            <a:hlinkClick r:id="rId2"/>
          </p:cNvPr>
          <p:cNvPicPr>
            <a:picLocks noChangeAspect="1" noChangeArrowheads="1"/>
          </p:cNvPicPr>
          <p:nvPr/>
        </p:nvPicPr>
        <p:blipFill>
          <a:blip r:embed="rId3"/>
          <a:srcRect/>
          <a:stretch>
            <a:fillRect/>
          </a:stretch>
        </p:blipFill>
        <p:spPr bwMode="auto">
          <a:xfrm>
            <a:off x="6143636" y="4000504"/>
            <a:ext cx="2143140" cy="1500198"/>
          </a:xfrm>
          <a:prstGeom prst="rect">
            <a:avLst/>
          </a:prstGeom>
          <a:noFill/>
        </p:spPr>
      </p:pic>
      <p:sp>
        <p:nvSpPr>
          <p:cNvPr id="8" name="Titre 3"/>
          <p:cNvSpPr txBox="1">
            <a:spLocks/>
          </p:cNvSpPr>
          <p:nvPr/>
        </p:nvSpPr>
        <p:spPr>
          <a:xfrm>
            <a:off x="609600" y="4270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 </a:t>
            </a:r>
          </a:p>
        </p:txBody>
      </p:sp>
      <p:pic>
        <p:nvPicPr>
          <p:cNvPr id="6" name="Picture 17" descr="Résultat de recherche d'images pour &quot;structure treillis eiffel&quot;">
            <a:hlinkClick r:id="rId4"/>
          </p:cNvPr>
          <p:cNvPicPr>
            <a:picLocks noChangeAspect="1" noChangeArrowheads="1"/>
          </p:cNvPicPr>
          <p:nvPr/>
        </p:nvPicPr>
        <p:blipFill>
          <a:blip r:embed="rId5"/>
          <a:srcRect/>
          <a:stretch>
            <a:fillRect/>
          </a:stretch>
        </p:blipFill>
        <p:spPr bwMode="auto">
          <a:xfrm>
            <a:off x="785786" y="4643446"/>
            <a:ext cx="1104900" cy="828676"/>
          </a:xfrm>
          <a:prstGeom prst="rect">
            <a:avLst/>
          </a:prstGeom>
          <a:noFill/>
        </p:spPr>
      </p:pic>
      <p:pic>
        <p:nvPicPr>
          <p:cNvPr id="9" name="Picture 8" descr="Résultat de recherche d'images pour &quot;structure treillis technologie college&quot;">
            <a:hlinkClick r:id="rId6"/>
          </p:cNvPr>
          <p:cNvPicPr>
            <a:picLocks noChangeAspect="1" noChangeArrowheads="1"/>
          </p:cNvPicPr>
          <p:nvPr/>
        </p:nvPicPr>
        <p:blipFill>
          <a:blip r:embed="rId7"/>
          <a:srcRect/>
          <a:stretch>
            <a:fillRect/>
          </a:stretch>
        </p:blipFill>
        <p:spPr bwMode="auto">
          <a:xfrm>
            <a:off x="3357554" y="4857760"/>
            <a:ext cx="2000264" cy="121444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685924"/>
          </a:xfrm>
        </p:spPr>
        <p:txBody>
          <a:bodyPr/>
          <a:lstStyle/>
          <a:p>
            <a:pPr>
              <a:buNone/>
            </a:pPr>
            <a:r>
              <a:rPr lang="fr-FR" u="sng" dirty="0"/>
              <a:t>Thème</a:t>
            </a:r>
            <a:r>
              <a:rPr lang="fr-FR" dirty="0"/>
              <a:t> : assurer le confort dans un milieu urbain</a:t>
            </a:r>
          </a:p>
          <a:p>
            <a:pPr>
              <a:buNone/>
            </a:pPr>
            <a:r>
              <a:rPr lang="fr-FR" u="sng" dirty="0"/>
              <a:t>Problématique </a:t>
            </a:r>
            <a:r>
              <a:rPr lang="fr-FR" dirty="0"/>
              <a:t>: Quel éclairage pour demain ? </a:t>
            </a:r>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10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7554" y="3071810"/>
            <a:ext cx="3095625" cy="3240087"/>
          </a:xfrm>
          <a:prstGeom prst="rect">
            <a:avLst/>
          </a:prstGeom>
          <a:noFill/>
          <a:ln w="9525" algn="in">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10 </a:t>
            </a:r>
          </a:p>
        </p:txBody>
      </p:sp>
      <p:sp>
        <p:nvSpPr>
          <p:cNvPr id="8" name="Espace réservé du contenu 2"/>
          <p:cNvSpPr>
            <a:spLocks noGrp="1"/>
          </p:cNvSpPr>
          <p:nvPr>
            <p:ph idx="1"/>
          </p:nvPr>
        </p:nvSpPr>
        <p:spPr>
          <a:xfrm>
            <a:off x="457200" y="1600200"/>
            <a:ext cx="8229600" cy="4525963"/>
          </a:xfrm>
        </p:spPr>
        <p:txBody>
          <a:bodyPr>
            <a:normAutofit lnSpcReduction="10000"/>
          </a:bodyPr>
          <a:lstStyle/>
          <a:p>
            <a:r>
              <a:rPr lang="fr-FR" dirty="0"/>
              <a:t>L'objectif est de montrer comment les innovations technologiques peuvent contribuer à réduire le coût de fonctionnement de l'éclairage public tout en préservant la planète.</a:t>
            </a:r>
          </a:p>
          <a:p>
            <a:r>
              <a:rPr lang="fr-FR" dirty="0"/>
              <a:t>Les élèves seront amenés, suite à des observations, à reproduire (programmer) le fonctionnement de solutions d’éclairage urbain innovantes.</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r>
              <a:rPr lang="fr-FR" b="1" dirty="0"/>
              <a:t>Séance 1</a:t>
            </a:r>
          </a:p>
          <a:p>
            <a:r>
              <a:rPr lang="fr-FR" b="1" dirty="0"/>
              <a:t>Question directrice : </a:t>
            </a:r>
            <a:r>
              <a:rPr lang="fr-FR" dirty="0"/>
              <a:t>Comment la ville est-elle éclairée ?</a:t>
            </a:r>
          </a:p>
          <a:p>
            <a:r>
              <a:rPr lang="fr-FR" dirty="0"/>
              <a:t>Observer et décrire l'éclairage public de la ville. Consulter les documents issus de la Mairie, revue de presse sur la politique de la ville sur le thème du développement durable et sur l'éclairage en particulier. Revue de presse sur les innovations technologiques en </a:t>
            </a:r>
            <a:r>
              <a:rPr lang="fr-FR" dirty="0" err="1"/>
              <a:t>therme</a:t>
            </a:r>
            <a:r>
              <a:rPr lang="fr-FR" dirty="0"/>
              <a:t> d'éclairage.</a:t>
            </a:r>
          </a:p>
          <a:p>
            <a:r>
              <a:rPr lang="fr-FR" b="1" dirty="0"/>
              <a:t>Conclusion / Bilan : </a:t>
            </a:r>
          </a:p>
          <a:p>
            <a:r>
              <a:rPr lang="fr-FR" dirty="0"/>
              <a:t>Modifier l'éclairage public a un coût (investissement) il faut être sûr que la démarche entreprise est rentable dans un délai raisonnable.</a:t>
            </a:r>
          </a:p>
          <a:p>
            <a:pPr>
              <a:buNone/>
            </a:pPr>
            <a:endParaRPr lang="fr-FR" dirty="0"/>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10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b="1" dirty="0"/>
              <a:t>Séance 2</a:t>
            </a:r>
          </a:p>
          <a:p>
            <a:r>
              <a:rPr lang="fr-FR" b="1" dirty="0"/>
              <a:t>Question directrice : </a:t>
            </a:r>
            <a:r>
              <a:rPr lang="fr-FR" dirty="0"/>
              <a:t>Comment les solutions d'éclairage ont évolué ?</a:t>
            </a:r>
          </a:p>
          <a:p>
            <a:pPr>
              <a:buNone/>
            </a:pPr>
            <a:r>
              <a:rPr lang="fr-FR" dirty="0"/>
              <a:t>    Comparer l'efficacité énergétique des 4 types de lampes (incandescence, halogène, Fluorescente, LED)</a:t>
            </a:r>
            <a:endParaRPr lang="fr-FR" b="1" dirty="0"/>
          </a:p>
          <a:p>
            <a:r>
              <a:rPr lang="fr-FR" b="1" dirty="0"/>
              <a:t>Conclusion / Bilan : </a:t>
            </a:r>
          </a:p>
          <a:p>
            <a:r>
              <a:rPr lang="fr-FR" dirty="0"/>
              <a:t>Définition de l'efficacité énergétique - Classement des technologies - Validité des mesures     </a:t>
            </a:r>
          </a:p>
          <a:p>
            <a:pPr>
              <a:buNone/>
            </a:pPr>
            <a:endParaRPr lang="fr-FR" dirty="0"/>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10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b="1" dirty="0"/>
              <a:t>Séance 3</a:t>
            </a:r>
          </a:p>
          <a:p>
            <a:r>
              <a:rPr lang="fr-FR" b="1" dirty="0"/>
              <a:t>Question directrice : </a:t>
            </a:r>
            <a:r>
              <a:rPr lang="fr-FR" dirty="0"/>
              <a:t>Comment fonctionne l'éclairage de demain ?</a:t>
            </a:r>
          </a:p>
          <a:p>
            <a:pPr>
              <a:buNone/>
            </a:pPr>
            <a:r>
              <a:rPr lang="fr-FR" dirty="0"/>
              <a:t>    Identifier les différents OT qui composent les systèmes (lampes, batterie, éolienne et/ou panneaux solaires) Décrire et représenter les différentes phases de fonctionnement</a:t>
            </a:r>
          </a:p>
          <a:p>
            <a:r>
              <a:rPr lang="fr-FR" b="1" dirty="0"/>
              <a:t>Conclusion / Bilan : </a:t>
            </a:r>
          </a:p>
          <a:p>
            <a:r>
              <a:rPr lang="fr-FR" dirty="0"/>
              <a:t>Chaîne (d'information) et d'énergie du système</a:t>
            </a:r>
          </a:p>
          <a:p>
            <a:pPr>
              <a:buNone/>
            </a:pPr>
            <a:endParaRPr lang="fr-FR" dirty="0"/>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10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b="1" dirty="0"/>
              <a:t>Séance 4</a:t>
            </a:r>
          </a:p>
          <a:p>
            <a:r>
              <a:rPr lang="fr-FR" b="1" dirty="0"/>
              <a:t>Question directrice : </a:t>
            </a:r>
            <a:r>
              <a:rPr lang="fr-FR" dirty="0"/>
              <a:t>Comment reproduire le fonctionnement de l'éclairage de demain ?</a:t>
            </a:r>
          </a:p>
          <a:p>
            <a:pPr>
              <a:buNone/>
            </a:pPr>
            <a:r>
              <a:rPr lang="fr-FR" dirty="0"/>
              <a:t>    Mettre en œuvre les éléments à sa disposition Ecrire un programme</a:t>
            </a:r>
          </a:p>
          <a:p>
            <a:r>
              <a:rPr lang="fr-FR" b="1" dirty="0"/>
              <a:t>Conclusion / Bilan : </a:t>
            </a:r>
          </a:p>
          <a:p>
            <a:r>
              <a:rPr lang="fr-FR" dirty="0"/>
              <a:t>Programme (Scratch) commenté de fonctionnement du système.</a:t>
            </a:r>
          </a:p>
          <a:p>
            <a:endParaRPr lang="fr-FR" dirty="0"/>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10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2043114"/>
          </a:xfrm>
        </p:spPr>
        <p:txBody>
          <a:bodyPr/>
          <a:lstStyle/>
          <a:p>
            <a:pPr>
              <a:buNone/>
            </a:pPr>
            <a:r>
              <a:rPr lang="fr-FR" u="sng" dirty="0"/>
              <a:t>Thème </a:t>
            </a:r>
            <a:r>
              <a:rPr lang="fr-FR" dirty="0"/>
              <a:t>: Programmer un objet </a:t>
            </a:r>
          </a:p>
          <a:p>
            <a:pPr>
              <a:buNone/>
            </a:pPr>
            <a:r>
              <a:rPr lang="fr-FR" u="sng" dirty="0"/>
              <a:t>Problématique</a:t>
            </a:r>
            <a:r>
              <a:rPr lang="fr-FR" dirty="0"/>
              <a:t> : Comment surveiller une zone dans une habitation ? </a:t>
            </a:r>
          </a:p>
        </p:txBody>
      </p:sp>
      <p:sp>
        <p:nvSpPr>
          <p:cNvPr id="4" name="Titre 3"/>
          <p:cNvSpPr txBox="1">
            <a:spLocks/>
          </p:cNvSpPr>
          <p:nvPr/>
        </p:nvSpPr>
        <p:spPr>
          <a:xfrm>
            <a:off x="500034" y="28572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11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8794" y="3286124"/>
            <a:ext cx="5759450" cy="2736850"/>
          </a:xfrm>
          <a:prstGeom prst="rect">
            <a:avLst/>
          </a:prstGeom>
          <a:noFill/>
          <a:ln w="9525" algn="in">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b="1" dirty="0"/>
              <a:t>Cette séquence doit permettre aux élèves d’analyser le fonctionnement d’un système réel de vidéosurveillance afin d’en comprendre le fonctionnement et de le traduire en éléments de programmes informatiques (si… alors…).  Ils doivent ensuite les utiliser pour programmer une webcam (intégrée ou sur port USB) afin qu’elle devienne un système simple de vidéosurveillance</a:t>
            </a:r>
            <a:endParaRPr lang="fr-FR" dirty="0"/>
          </a:p>
        </p:txBody>
      </p:sp>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11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0000" lnSpcReduction="20000"/>
          </a:bodyPr>
          <a:lstStyle/>
          <a:p>
            <a:r>
              <a:rPr lang="x-none" b="1"/>
              <a:t>Séance 1 : Comment fonctionne un système réel de vidéosurveillance ?</a:t>
            </a:r>
            <a:endParaRPr lang="fr-FR" b="1" dirty="0"/>
          </a:p>
          <a:p>
            <a:r>
              <a:rPr lang="x-none" i="1"/>
              <a:t>Les élèves (en groupe) analysent une capsule vidéo illustrant le fonctionnement d’une vidéosurveillance par webcam et produisent un texte qui explique ce fonctionnement. Les textes sont ensuite mis en commun pour montrer les différentes instructions que le « programme » doit faire.</a:t>
            </a:r>
            <a:endParaRPr lang="fr-FR" b="1" i="1" dirty="0"/>
          </a:p>
          <a:p>
            <a:r>
              <a:rPr lang="x-none" i="1"/>
              <a:t>Des illustrations « graphiques » permettent, ensuite, de structurer différemment ce programme.</a:t>
            </a:r>
            <a:endParaRPr lang="fr-FR" b="1" i="1" dirty="0"/>
          </a:p>
          <a:p>
            <a:r>
              <a:rPr lang="x-none" i="1"/>
              <a:t>Le bilan de séance permet de définit les notions d’instructions et d’évènements.</a:t>
            </a:r>
            <a:endParaRPr lang="fr-FR" i="1" dirty="0"/>
          </a:p>
          <a:p>
            <a:pPr>
              <a:buNone/>
            </a:pPr>
            <a:endParaRPr lang="fr-FR" b="1" i="1" dirty="0"/>
          </a:p>
          <a:p>
            <a:r>
              <a:rPr lang="x-none" b="1"/>
              <a:t>Séance 2 : Comment réaliser un programme de vidéosurveillance sur mon PC ?</a:t>
            </a:r>
            <a:endParaRPr lang="fr-FR" b="1" dirty="0"/>
          </a:p>
          <a:p>
            <a:r>
              <a:rPr lang="x-none" i="1"/>
              <a:t>Le programme réalisé à la séance précédente est repris. Celui-ci est ensuite créé </a:t>
            </a:r>
            <a:endParaRPr lang="fr-FR" i="1" dirty="0"/>
          </a:p>
          <a:p>
            <a:pPr>
              <a:buNone/>
            </a:pPr>
            <a:r>
              <a:rPr lang="x-none" i="1"/>
              <a:t>avec un logiciel de programmation par bloc (Scratch) à l’aide d’un tutoriel.</a:t>
            </a:r>
            <a:endParaRPr lang="fr-FR" b="1" i="1" dirty="0"/>
          </a:p>
          <a:p>
            <a:r>
              <a:rPr lang="x-none" i="1"/>
              <a:t>Un problème est posé : Comment modifier le programme pour surveiller deux zones ?</a:t>
            </a:r>
            <a:endParaRPr lang="fr-FR" b="1" i="1" dirty="0"/>
          </a:p>
          <a:p>
            <a:r>
              <a:rPr lang="x-none" i="1"/>
              <a:t>Les élèves réfléchissent, testent et présentent leurs différentes idées.</a:t>
            </a:r>
            <a:endParaRPr lang="fr-FR" b="1" i="1" dirty="0"/>
          </a:p>
          <a:p>
            <a:r>
              <a:rPr lang="x-none" i="1"/>
              <a:t>Le bilan de séance permet de définir les notions d’algorithme et de programme.</a:t>
            </a:r>
            <a:endParaRPr lang="fr-FR" i="1" dirty="0"/>
          </a:p>
          <a:p>
            <a:pPr>
              <a:buNone/>
            </a:pPr>
            <a:endParaRPr lang="fr-FR" b="1" i="1" dirty="0"/>
          </a:p>
          <a:p>
            <a:r>
              <a:rPr lang="x-none" b="1"/>
              <a:t>Séance 3 : </a:t>
            </a:r>
            <a:endParaRPr lang="fr-FR" b="1" dirty="0"/>
          </a:p>
          <a:p>
            <a:r>
              <a:rPr lang="x-none"/>
              <a:t>Une synthèse des précédentes activités est menée et permet de revenir sur les notions abordées.</a:t>
            </a:r>
            <a:endParaRPr lang="fr-FR" b="1" dirty="0"/>
          </a:p>
          <a:p>
            <a:r>
              <a:rPr lang="x-none"/>
              <a:t>La structure d’un programme est décrite. Un élargissement vers d’autres logiciels de programmation est possible.</a:t>
            </a:r>
            <a:endParaRPr lang="fr-FR" b="1" dirty="0"/>
          </a:p>
          <a:p>
            <a:r>
              <a:rPr lang="x-none"/>
              <a:t>Une trace écrite est créée</a:t>
            </a:r>
            <a:endParaRPr lang="fr-FR" b="1" dirty="0"/>
          </a:p>
          <a:p>
            <a:r>
              <a:rPr lang="x-none"/>
              <a:t>Un questionnement amène les élèves à réfléchir à d’autres moyens de « sécuriser » une habitation. L’alarme est alors évoquée et sera support d’une séquence de découverte des capteurs et actionneurs.</a:t>
            </a:r>
            <a:endParaRPr lang="fr-FR" b="1" dirty="0"/>
          </a:p>
          <a:p>
            <a:endParaRPr lang="fr-FR" dirty="0"/>
          </a:p>
        </p:txBody>
      </p:sp>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11 </a:t>
            </a:r>
          </a:p>
        </p:txBody>
      </p:sp>
      <p:pic>
        <p:nvPicPr>
          <p:cNvPr id="5" name="Picture 2" descr="Résultat de recherche d'images pour &quot;scratch&quot;">
            <a:hlinkClick r:id="rId2"/>
          </p:cNvPr>
          <p:cNvPicPr>
            <a:picLocks noChangeAspect="1" noChangeArrowheads="1"/>
          </p:cNvPicPr>
          <p:nvPr/>
        </p:nvPicPr>
        <p:blipFill>
          <a:blip r:embed="rId3"/>
          <a:srcRect/>
          <a:stretch>
            <a:fillRect/>
          </a:stretch>
        </p:blipFill>
        <p:spPr bwMode="auto">
          <a:xfrm>
            <a:off x="6858016" y="2857496"/>
            <a:ext cx="1850584" cy="1214446"/>
          </a:xfrm>
          <a:prstGeom prst="rect">
            <a:avLst/>
          </a:prstGeom>
          <a:noFill/>
        </p:spPr>
      </p:pic>
      <p:pic>
        <p:nvPicPr>
          <p:cNvPr id="1026" name="Picture 2" descr="Résultat de recherche d'images pour &quot;video surveillance par webcam&quot;">
            <a:hlinkClick r:id="rId4"/>
          </p:cNvPr>
          <p:cNvPicPr>
            <a:picLocks noChangeAspect="1" noChangeArrowheads="1"/>
          </p:cNvPicPr>
          <p:nvPr/>
        </p:nvPicPr>
        <p:blipFill>
          <a:blip r:embed="rId5"/>
          <a:srcRect/>
          <a:stretch>
            <a:fillRect/>
          </a:stretch>
        </p:blipFill>
        <p:spPr bwMode="auto">
          <a:xfrm>
            <a:off x="428596" y="5572140"/>
            <a:ext cx="1247775" cy="990601"/>
          </a:xfrm>
          <a:prstGeom prst="rect">
            <a:avLst/>
          </a:prstGeom>
          <a:noFill/>
        </p:spPr>
      </p:pic>
      <p:pic>
        <p:nvPicPr>
          <p:cNvPr id="1028" name="Picture 4" descr="Résultat de recherche d'images pour &quot;video surveillance par webcam&quot;">
            <a:hlinkClick r:id="rId6"/>
          </p:cNvPr>
          <p:cNvPicPr>
            <a:picLocks noChangeAspect="1" noChangeArrowheads="1"/>
          </p:cNvPicPr>
          <p:nvPr/>
        </p:nvPicPr>
        <p:blipFill>
          <a:blip r:embed="rId7"/>
          <a:srcRect/>
          <a:stretch>
            <a:fillRect/>
          </a:stretch>
        </p:blipFill>
        <p:spPr bwMode="auto">
          <a:xfrm>
            <a:off x="7072330" y="5429264"/>
            <a:ext cx="1266825" cy="12096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1900238"/>
          </a:xfrm>
        </p:spPr>
        <p:txBody>
          <a:bodyPr/>
          <a:lstStyle/>
          <a:p>
            <a:pPr>
              <a:buNone/>
            </a:pPr>
            <a:r>
              <a:rPr lang="fr-FR" u="sng" dirty="0"/>
              <a:t>Thème </a:t>
            </a:r>
            <a:r>
              <a:rPr lang="fr-FR" dirty="0"/>
              <a:t>: Assurer le confort dans un milieu urbain</a:t>
            </a:r>
          </a:p>
          <a:p>
            <a:pPr>
              <a:buNone/>
            </a:pPr>
            <a:r>
              <a:rPr lang="fr-FR" u="sng" dirty="0"/>
              <a:t>Problématique</a:t>
            </a:r>
            <a:r>
              <a:rPr lang="fr-FR" dirty="0"/>
              <a:t> : Comment une alarme interagit avec son environnement ? </a:t>
            </a:r>
          </a:p>
          <a:p>
            <a:pPr>
              <a:buNone/>
            </a:pPr>
            <a:endParaRPr lang="fr-FR" dirty="0"/>
          </a:p>
        </p:txBody>
      </p:sp>
      <p:sp>
        <p:nvSpPr>
          <p:cNvPr id="4" name="Titre 3"/>
          <p:cNvSpPr txBox="1">
            <a:spLocks/>
          </p:cNvSpPr>
          <p:nvPr/>
        </p:nvSpPr>
        <p:spPr>
          <a:xfrm>
            <a:off x="500034" y="28572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12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546" y="3214686"/>
            <a:ext cx="5543550" cy="3240087"/>
          </a:xfrm>
          <a:prstGeom prst="rect">
            <a:avLst/>
          </a:prstGeom>
          <a:noFill/>
          <a:ln w="9525" algn="in">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00100" y="2357430"/>
            <a:ext cx="7072362" cy="2214578"/>
          </a:xfrm>
        </p:spPr>
        <p:txBody>
          <a:bodyPr>
            <a:normAutofit fontScale="85000" lnSpcReduction="20000"/>
          </a:bodyPr>
          <a:lstStyle/>
          <a:p>
            <a:r>
              <a:rPr lang="fr-FR" dirty="0"/>
              <a:t>A partir d’un diaporama qui présente différents ouvrages de Gustave Eiffel ( Le pont Maria Pia sur le Douro  en 1877 au Portugal, le Viaduc de Garabit en 1844,Le Pont de Valentine,  la Tour Eiffel)  les élèves s’interrogent sur ces structures métalliques.</a:t>
            </a:r>
          </a:p>
          <a:p>
            <a:endParaRPr lang="fr-FR" dirty="0"/>
          </a:p>
        </p:txBody>
      </p:sp>
      <p:sp>
        <p:nvSpPr>
          <p:cNvPr id="4" name="Titre 3"/>
          <p:cNvSpPr txBox="1">
            <a:spLocks noGrp="1"/>
          </p:cNvSpPr>
          <p:nvPr>
            <p:ph type="ctrTitle"/>
          </p:nvPr>
        </p:nvSpPr>
        <p:spPr>
          <a:xfrm>
            <a:off x="642938" y="357188"/>
            <a:ext cx="7772400" cy="147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 </a:t>
            </a:r>
          </a:p>
        </p:txBody>
      </p:sp>
      <p:pic>
        <p:nvPicPr>
          <p:cNvPr id="40962" name="Picture 2" descr="Résultat de recherche d'images pour &quot;pont maria pia gustave eiffel&quot;">
            <a:hlinkClick r:id="rId2"/>
          </p:cNvPr>
          <p:cNvPicPr>
            <a:picLocks noChangeAspect="1" noChangeArrowheads="1"/>
          </p:cNvPicPr>
          <p:nvPr/>
        </p:nvPicPr>
        <p:blipFill>
          <a:blip r:embed="rId3"/>
          <a:srcRect/>
          <a:stretch>
            <a:fillRect/>
          </a:stretch>
        </p:blipFill>
        <p:spPr bwMode="auto">
          <a:xfrm>
            <a:off x="785786" y="4643446"/>
            <a:ext cx="2286016" cy="1428760"/>
          </a:xfrm>
          <a:prstGeom prst="rect">
            <a:avLst/>
          </a:prstGeom>
          <a:noFill/>
        </p:spPr>
      </p:pic>
      <p:pic>
        <p:nvPicPr>
          <p:cNvPr id="40964" name="Picture 4" descr="Résultat de recherche d'images pour &quot;tour eiffel&quot;">
            <a:hlinkClick r:id="rId4"/>
          </p:cNvPr>
          <p:cNvPicPr>
            <a:picLocks noChangeAspect="1" noChangeArrowheads="1"/>
          </p:cNvPicPr>
          <p:nvPr/>
        </p:nvPicPr>
        <p:blipFill>
          <a:blip r:embed="rId5"/>
          <a:srcRect/>
          <a:stretch>
            <a:fillRect/>
          </a:stretch>
        </p:blipFill>
        <p:spPr bwMode="auto">
          <a:xfrm>
            <a:off x="5857884" y="4500570"/>
            <a:ext cx="1419225" cy="164307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114684"/>
          </a:xfrm>
        </p:spPr>
        <p:txBody>
          <a:bodyPr/>
          <a:lstStyle/>
          <a:p>
            <a:pPr>
              <a:buNone/>
            </a:pPr>
            <a:r>
              <a:rPr lang="fr-FR" dirty="0"/>
              <a:t>Dans le cadre d’études de supports liées à la domotique et en lien avec une actualité  mettant en évidence la nécessité d’assurer la sécurité des biens et des personnes, Les élèves vont analyser le fonctionnement d’une alarme.</a:t>
            </a:r>
          </a:p>
        </p:txBody>
      </p:sp>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12 </a:t>
            </a:r>
          </a:p>
        </p:txBody>
      </p:sp>
      <p:pic>
        <p:nvPicPr>
          <p:cNvPr id="56322" name="Picture 2" descr="Résultat de recherche d'images pour &quot;maquette alarme&quot;">
            <a:hlinkClick r:id="rId2"/>
          </p:cNvPr>
          <p:cNvPicPr>
            <a:picLocks noChangeAspect="1" noChangeArrowheads="1"/>
          </p:cNvPicPr>
          <p:nvPr/>
        </p:nvPicPr>
        <p:blipFill>
          <a:blip r:embed="rId3"/>
          <a:srcRect/>
          <a:stretch>
            <a:fillRect/>
          </a:stretch>
        </p:blipFill>
        <p:spPr bwMode="auto">
          <a:xfrm>
            <a:off x="6357950" y="4500570"/>
            <a:ext cx="1143000" cy="914401"/>
          </a:xfrm>
          <a:prstGeom prst="rect">
            <a:avLst/>
          </a:prstGeom>
          <a:noFill/>
        </p:spPr>
      </p:pic>
      <p:pic>
        <p:nvPicPr>
          <p:cNvPr id="56324" name="Picture 4" descr="Résultat de recherche d'images pour &quot;maquette alarme&quot;">
            <a:hlinkClick r:id="rId4"/>
          </p:cNvPr>
          <p:cNvPicPr>
            <a:picLocks noChangeAspect="1" noChangeArrowheads="1"/>
          </p:cNvPicPr>
          <p:nvPr/>
        </p:nvPicPr>
        <p:blipFill>
          <a:blip r:embed="rId5"/>
          <a:srcRect/>
          <a:stretch>
            <a:fillRect/>
          </a:stretch>
        </p:blipFill>
        <p:spPr bwMode="auto">
          <a:xfrm>
            <a:off x="2143108" y="4857760"/>
            <a:ext cx="1428750" cy="107632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u="sng" dirty="0"/>
              <a:t>Thème </a:t>
            </a:r>
            <a:r>
              <a:rPr lang="fr-FR" dirty="0"/>
              <a:t>: Assurer le confort dans un milieu urbain</a:t>
            </a:r>
          </a:p>
          <a:p>
            <a:pPr>
              <a:buNone/>
            </a:pPr>
            <a:r>
              <a:rPr lang="fr-FR" u="sng" dirty="0"/>
              <a:t>Problématique</a:t>
            </a:r>
            <a:r>
              <a:rPr lang="fr-FR" dirty="0"/>
              <a:t> : Comment adapter un éclairage urbain dans son contexte ? </a:t>
            </a:r>
          </a:p>
        </p:txBody>
      </p:sp>
      <p:sp>
        <p:nvSpPr>
          <p:cNvPr id="4" name="Titre 3"/>
          <p:cNvSpPr txBox="1">
            <a:spLocks/>
          </p:cNvSpPr>
          <p:nvPr/>
        </p:nvSpPr>
        <p:spPr>
          <a:xfrm>
            <a:off x="500034" y="28572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13 </a:t>
            </a:r>
          </a:p>
        </p:txBody>
      </p:sp>
      <p:pic>
        <p:nvPicPr>
          <p:cNvPr id="22530" name="Picture 2" descr="Résultat de recherche d'images pour &quot;eclairage rue&quot;">
            <a:hlinkClick r:id="rId2"/>
          </p:cNvPr>
          <p:cNvPicPr>
            <a:picLocks noChangeAspect="1" noChangeArrowheads="1"/>
          </p:cNvPicPr>
          <p:nvPr/>
        </p:nvPicPr>
        <p:blipFill>
          <a:blip r:embed="rId3"/>
          <a:srcRect/>
          <a:stretch>
            <a:fillRect/>
          </a:stretch>
        </p:blipFill>
        <p:spPr bwMode="auto">
          <a:xfrm>
            <a:off x="6286512" y="3571876"/>
            <a:ext cx="2000264" cy="1428760"/>
          </a:xfrm>
          <a:prstGeom prst="rect">
            <a:avLst/>
          </a:prstGeom>
          <a:noFill/>
        </p:spPr>
      </p:pic>
      <p:pic>
        <p:nvPicPr>
          <p:cNvPr id="22532" name="Picture 4" descr="Résultat de recherche d'images pour &quot;candélabre éclairage public&quot;">
            <a:hlinkClick r:id="rId4"/>
          </p:cNvPr>
          <p:cNvPicPr>
            <a:picLocks noChangeAspect="1" noChangeArrowheads="1"/>
          </p:cNvPicPr>
          <p:nvPr/>
        </p:nvPicPr>
        <p:blipFill>
          <a:blip r:embed="rId5"/>
          <a:srcRect/>
          <a:stretch>
            <a:fillRect/>
          </a:stretch>
        </p:blipFill>
        <p:spPr bwMode="auto">
          <a:xfrm>
            <a:off x="785786" y="3500438"/>
            <a:ext cx="1428750" cy="1076326"/>
          </a:xfrm>
          <a:prstGeom prst="rect">
            <a:avLst/>
          </a:prstGeom>
          <a:noFill/>
        </p:spPr>
      </p:pic>
      <p:pic>
        <p:nvPicPr>
          <p:cNvPr id="22534" name="Picture 6" descr="Résultat de recherche d'images pour &quot;candélabre éclairage public&quot;">
            <a:hlinkClick r:id="rId6"/>
          </p:cNvPr>
          <p:cNvPicPr>
            <a:picLocks noChangeAspect="1" noChangeArrowheads="1"/>
          </p:cNvPicPr>
          <p:nvPr/>
        </p:nvPicPr>
        <p:blipFill>
          <a:blip r:embed="rId7"/>
          <a:srcRect/>
          <a:stretch>
            <a:fillRect/>
          </a:stretch>
        </p:blipFill>
        <p:spPr bwMode="auto">
          <a:xfrm>
            <a:off x="4429124" y="3500438"/>
            <a:ext cx="390525" cy="1085850"/>
          </a:xfrm>
          <a:prstGeom prst="rect">
            <a:avLst/>
          </a:prstGeom>
          <a:noFill/>
        </p:spPr>
      </p:pic>
      <p:pic>
        <p:nvPicPr>
          <p:cNvPr id="22536" name="Picture 8" descr="Résultat de recherche d'images pour &quot;scratch&quot;">
            <a:hlinkClick r:id="rId8"/>
          </p:cNvPr>
          <p:cNvPicPr>
            <a:picLocks noChangeAspect="1" noChangeArrowheads="1"/>
          </p:cNvPicPr>
          <p:nvPr/>
        </p:nvPicPr>
        <p:blipFill>
          <a:blip r:embed="rId9"/>
          <a:srcRect/>
          <a:stretch>
            <a:fillRect/>
          </a:stretch>
        </p:blipFill>
        <p:spPr bwMode="auto">
          <a:xfrm>
            <a:off x="2143108" y="4786322"/>
            <a:ext cx="1323975" cy="1428750"/>
          </a:xfrm>
          <a:prstGeom prst="rect">
            <a:avLst/>
          </a:prstGeom>
          <a:noFill/>
        </p:spPr>
      </p:pic>
      <p:pic>
        <p:nvPicPr>
          <p:cNvPr id="22538" name="Picture 10" descr="Résultat de recherche d'images pour &quot;imprimante 3D&quot;">
            <a:hlinkClick r:id="rId10"/>
          </p:cNvPr>
          <p:cNvPicPr>
            <a:picLocks noChangeAspect="1" noChangeArrowheads="1"/>
          </p:cNvPicPr>
          <p:nvPr/>
        </p:nvPicPr>
        <p:blipFill>
          <a:blip r:embed="rId11"/>
          <a:srcRect/>
          <a:stretch>
            <a:fillRect/>
          </a:stretch>
        </p:blipFill>
        <p:spPr bwMode="auto">
          <a:xfrm>
            <a:off x="4786314" y="4857760"/>
            <a:ext cx="1304925" cy="98107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13 </a:t>
            </a:r>
          </a:p>
        </p:txBody>
      </p:sp>
      <p:pic>
        <p:nvPicPr>
          <p:cNvPr id="5" name="Espace réservé du contenu 4"/>
          <p:cNvPicPr>
            <a:picLocks noGrp="1" noChangeAspect="1"/>
          </p:cNvPicPr>
          <p:nvPr>
            <p:ph idx="1"/>
          </p:nvPr>
        </p:nvPicPr>
        <p:blipFill>
          <a:blip r:embed="rId2"/>
          <a:stretch>
            <a:fillRect/>
          </a:stretch>
        </p:blipFill>
        <p:spPr>
          <a:xfrm>
            <a:off x="142844" y="1857364"/>
            <a:ext cx="4868655" cy="2928958"/>
          </a:xfrm>
          <a:prstGeom prst="rect">
            <a:avLst/>
          </a:prstGeom>
        </p:spPr>
      </p:pic>
      <p:sp>
        <p:nvSpPr>
          <p:cNvPr id="59395" name="Rectangle 3"/>
          <p:cNvSpPr>
            <a:spLocks noChangeArrowheads="1"/>
          </p:cNvSpPr>
          <p:nvPr/>
        </p:nvSpPr>
        <p:spPr bwMode="auto">
          <a:xfrm>
            <a:off x="357158" y="4572008"/>
            <a:ext cx="8501122" cy="2344191"/>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lang="fr-FR" dirty="0">
              <a:solidFill>
                <a:srgbClr val="00000A"/>
              </a:solidFill>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fr-FR" b="0" i="0" u="none" strike="noStrike" cap="none" normalizeH="0" baseline="0" dirty="0">
                <a:ln>
                  <a:noFill/>
                </a:ln>
                <a:solidFill>
                  <a:srgbClr val="00000A"/>
                </a:solidFill>
                <a:effectLst/>
                <a:ea typeface="Times New Roman" pitchFamily="18" charset="0"/>
                <a:cs typeface="Arial" pitchFamily="34" charset="0"/>
              </a:rPr>
              <a:t>3</a:t>
            </a:r>
            <a:r>
              <a:rPr kumimoji="0" lang="fr-FR" b="0" i="0" u="none" strike="noStrike" cap="none" normalizeH="0" dirty="0">
                <a:ln>
                  <a:noFill/>
                </a:ln>
                <a:solidFill>
                  <a:srgbClr val="00000A"/>
                </a:solidFill>
                <a:effectLst/>
                <a:ea typeface="Times New Roman" pitchFamily="18" charset="0"/>
                <a:cs typeface="Arial" pitchFamily="34" charset="0"/>
              </a:rPr>
              <a:t> problématiques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b="0" i="0" u="none" strike="noStrike" cap="none" normalizeH="0" baseline="0" dirty="0">
                <a:ln>
                  <a:noFill/>
                </a:ln>
                <a:solidFill>
                  <a:srgbClr val="00000A"/>
                </a:solidFill>
                <a:effectLst/>
                <a:ea typeface="Times New Roman" pitchFamily="18" charset="0"/>
                <a:cs typeface="Arial" pitchFamily="34" charset="0"/>
              </a:rPr>
              <a:t> Comment économiser de l‘</a:t>
            </a:r>
            <a:r>
              <a:rPr lang="fr-FR" dirty="0">
                <a:solidFill>
                  <a:srgbClr val="00000A"/>
                </a:solidFill>
                <a:ea typeface="Times New Roman" pitchFamily="18" charset="0"/>
                <a:cs typeface="Arial" pitchFamily="34" charset="0"/>
              </a:rPr>
              <a:t>é</a:t>
            </a:r>
            <a:r>
              <a:rPr kumimoji="0" lang="fr-FR" b="0" i="0" u="none" strike="noStrike" cap="none" normalizeH="0" baseline="0" dirty="0">
                <a:ln>
                  <a:noFill/>
                </a:ln>
                <a:solidFill>
                  <a:srgbClr val="00000A"/>
                </a:solidFill>
                <a:effectLst/>
                <a:ea typeface="Times New Roman" pitchFamily="18" charset="0"/>
                <a:cs typeface="Arial" pitchFamily="34" charset="0"/>
              </a:rPr>
              <a:t>nergie dans l'éclairage des rues </a:t>
            </a:r>
          </a:p>
          <a:p>
            <a:pPr marL="0" marR="0" lvl="0" indent="0" algn="l" defTabSz="914400" rtl="0" eaLnBrk="1" fontAlgn="base" latinLnBrk="0" hangingPunct="1">
              <a:lnSpc>
                <a:spcPct val="100000"/>
              </a:lnSpc>
              <a:spcBef>
                <a:spcPct val="0"/>
              </a:spcBef>
              <a:spcAft>
                <a:spcPct val="0"/>
              </a:spcAft>
              <a:buClrTx/>
              <a:buSzTx/>
              <a:tabLst/>
            </a:pPr>
            <a:r>
              <a:rPr kumimoji="0" lang="fr-FR" b="0" i="0" u="none" strike="noStrike" cap="none" normalizeH="0" baseline="0" dirty="0">
                <a:ln>
                  <a:noFill/>
                </a:ln>
                <a:solidFill>
                  <a:srgbClr val="00000A"/>
                </a:solidFill>
                <a:effectLst/>
                <a:ea typeface="Times New Roman" pitchFamily="18" charset="0"/>
                <a:cs typeface="Arial" pitchFamily="34" charset="0"/>
              </a:rPr>
              <a:t>secondaires </a:t>
            </a:r>
          </a:p>
          <a:p>
            <a:pPr marL="0" marR="0" lvl="0" indent="0" algn="l" defTabSz="914400" rtl="0" eaLnBrk="1" fontAlgn="base" latinLnBrk="0" hangingPunct="1">
              <a:lnSpc>
                <a:spcPct val="100000"/>
              </a:lnSpc>
              <a:spcBef>
                <a:spcPct val="0"/>
              </a:spcBef>
              <a:spcAft>
                <a:spcPct val="0"/>
              </a:spcAft>
              <a:buClrTx/>
              <a:buSzTx/>
              <a:tabLst/>
            </a:pPr>
            <a:r>
              <a:rPr kumimoji="0" lang="fr-FR" b="0" i="0" u="none" strike="noStrike" cap="none" normalizeH="0" baseline="0" dirty="0">
                <a:ln>
                  <a:noFill/>
                </a:ln>
                <a:solidFill>
                  <a:srgbClr val="00000A"/>
                </a:solidFill>
                <a:effectLst/>
                <a:ea typeface="Times New Roman" pitchFamily="18" charset="0"/>
                <a:cs typeface="Arial" pitchFamily="34" charset="0"/>
              </a:rPr>
              <a:t>de la ville sans altérer la sécurité ?</a:t>
            </a:r>
            <a:endParaRPr kumimoji="0" lang="fr-FR" b="1" i="0"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rgbClr val="00000A"/>
                </a:solidFill>
                <a:effectLst/>
                <a:ea typeface="Times New Roman" pitchFamily="18" charset="0"/>
                <a:cs typeface="Arial" pitchFamily="34" charset="0"/>
              </a:rPr>
              <a:t> Comment saisir ces scénarios à l'aide du logiciel Scratch ?</a:t>
            </a:r>
            <a:endParaRPr kumimoji="0" lang="fr-FR" b="1" i="0"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rgbClr val="00000A"/>
                </a:solidFill>
                <a:effectLst/>
                <a:ea typeface="Times New Roman" pitchFamily="18" charset="0"/>
                <a:cs typeface="Arial" pitchFamily="34" charset="0"/>
              </a:rPr>
              <a:t> Comment réaliser les candélabres ?</a:t>
            </a:r>
            <a:endParaRPr kumimoji="0" lang="fr-FR" b="1" i="0"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Espace réservé du contenu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0694" y="2285992"/>
            <a:ext cx="2857520" cy="1691865"/>
          </a:xfrm>
          <a:prstGeom prst="rect">
            <a:avLst/>
          </a:prstGeom>
        </p:spPr>
      </p:pic>
      <p:pic>
        <p:nvPicPr>
          <p:cNvPr id="11" name="Picture 2" descr="Résultat de recherche d'images pour &quot;scratch&quot;">
            <a:hlinkClick r:id="rId4"/>
          </p:cNvPr>
          <p:cNvPicPr>
            <a:picLocks noChangeAspect="1" noChangeArrowheads="1"/>
          </p:cNvPicPr>
          <p:nvPr/>
        </p:nvPicPr>
        <p:blipFill>
          <a:blip r:embed="rId5"/>
          <a:srcRect/>
          <a:stretch>
            <a:fillRect/>
          </a:stretch>
        </p:blipFill>
        <p:spPr bwMode="auto">
          <a:xfrm>
            <a:off x="6929454" y="4786322"/>
            <a:ext cx="1850584" cy="121444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dirty="0">
                <a:solidFill>
                  <a:srgbClr val="FF0000"/>
                </a:solidFill>
              </a:rPr>
              <a:t>Projet n° 2</a:t>
            </a:r>
          </a:p>
          <a:p>
            <a:pPr algn="ctr">
              <a:buNone/>
            </a:pPr>
            <a:r>
              <a:rPr lang="fr-FR" dirty="0">
                <a:solidFill>
                  <a:srgbClr val="FF0000"/>
                </a:solidFill>
              </a:rPr>
              <a:t>Aménager un jardin </a:t>
            </a:r>
          </a:p>
        </p:txBody>
      </p:sp>
      <p:sp>
        <p:nvSpPr>
          <p:cNvPr id="4" name="Titre 3"/>
          <p:cNvSpPr txBox="1">
            <a:spLocks/>
          </p:cNvSpPr>
          <p:nvPr/>
        </p:nvSpPr>
        <p:spPr>
          <a:xfrm>
            <a:off x="500034" y="28572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14/15 </a:t>
            </a:r>
          </a:p>
        </p:txBody>
      </p:sp>
      <p:pic>
        <p:nvPicPr>
          <p:cNvPr id="21506" name="Picture 2" descr="Résultat de recherche d'images pour &quot;aménager un jardin paysager&quot;">
            <a:hlinkClick r:id="rId2"/>
          </p:cNvPr>
          <p:cNvPicPr>
            <a:picLocks noChangeAspect="1" noChangeArrowheads="1"/>
          </p:cNvPicPr>
          <p:nvPr/>
        </p:nvPicPr>
        <p:blipFill>
          <a:blip r:embed="rId3"/>
          <a:srcRect/>
          <a:stretch>
            <a:fillRect/>
          </a:stretch>
        </p:blipFill>
        <p:spPr bwMode="auto">
          <a:xfrm>
            <a:off x="6357950" y="2643182"/>
            <a:ext cx="2262194" cy="1500198"/>
          </a:xfrm>
          <a:prstGeom prst="rect">
            <a:avLst/>
          </a:prstGeom>
          <a:noFill/>
        </p:spPr>
      </p:pic>
      <p:pic>
        <p:nvPicPr>
          <p:cNvPr id="21508" name="Picture 4" descr="Résultat de recherche d'images pour &quot;college et jardin paysager&quot;">
            <a:hlinkClick r:id="rId4"/>
          </p:cNvPr>
          <p:cNvPicPr>
            <a:picLocks noChangeAspect="1" noChangeArrowheads="1"/>
          </p:cNvPicPr>
          <p:nvPr/>
        </p:nvPicPr>
        <p:blipFill>
          <a:blip r:embed="rId5"/>
          <a:srcRect/>
          <a:stretch>
            <a:fillRect/>
          </a:stretch>
        </p:blipFill>
        <p:spPr bwMode="auto">
          <a:xfrm>
            <a:off x="1071538" y="3143248"/>
            <a:ext cx="2786082" cy="2143140"/>
          </a:xfrm>
          <a:prstGeom prst="rect">
            <a:avLst/>
          </a:prstGeom>
          <a:noFill/>
        </p:spPr>
      </p:pic>
      <p:pic>
        <p:nvPicPr>
          <p:cNvPr id="21510" name="Picture 6" descr="Résultat de recherche d'images pour &quot;sketchup jardin paysager&quot;">
            <a:hlinkClick r:id="rId6"/>
          </p:cNvPr>
          <p:cNvPicPr>
            <a:picLocks noChangeAspect="1" noChangeArrowheads="1"/>
          </p:cNvPicPr>
          <p:nvPr/>
        </p:nvPicPr>
        <p:blipFill>
          <a:blip r:embed="rId7"/>
          <a:srcRect/>
          <a:stretch>
            <a:fillRect/>
          </a:stretch>
        </p:blipFill>
        <p:spPr bwMode="auto">
          <a:xfrm>
            <a:off x="5429256" y="4857760"/>
            <a:ext cx="2214578" cy="135732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a:t>Ce projet vise à faire concevoir et réaliser en mode collaboratif le prototype d'un jardin, les élèves sont confrontés au projet d'aménagement d'un espace dans l'enceinte du collège. Une zone délimitée doit être aménagée en jardin d'agrément. </a:t>
            </a:r>
          </a:p>
          <a:p>
            <a:pPr>
              <a:buNone/>
            </a:pPr>
            <a:endParaRPr lang="fr-FR" dirty="0"/>
          </a:p>
        </p:txBody>
      </p:sp>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14/15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14 </a:t>
            </a:r>
          </a:p>
        </p:txBody>
      </p:sp>
      <p:sp>
        <p:nvSpPr>
          <p:cNvPr id="8" name="Espace réservé du contenu 7"/>
          <p:cNvSpPr>
            <a:spLocks noGrp="1"/>
          </p:cNvSpPr>
          <p:nvPr>
            <p:ph idx="1"/>
          </p:nvPr>
        </p:nvSpPr>
        <p:spPr/>
        <p:txBody>
          <a:bodyPr>
            <a:normAutofit fontScale="40000" lnSpcReduction="20000"/>
          </a:bodyPr>
          <a:lstStyle/>
          <a:p>
            <a:r>
              <a:rPr lang="fr-FR" b="1" u="sng" dirty="0"/>
              <a:t>Séance 1</a:t>
            </a:r>
            <a:r>
              <a:rPr lang="fr-FR" b="1" dirty="0"/>
              <a:t>: Présentation de la problématique aux élèves.  Les élèves sont confrontés au projet d'aménagement d'un espace vert dans l'enceinte du collège. Une zone délimitée doit être aménagée en jardin d'agrément. Comment prendre en compte la commande ? Comment gérer le projet ? </a:t>
            </a:r>
          </a:p>
          <a:p>
            <a:r>
              <a:rPr lang="fr-FR" b="1" i="1" dirty="0"/>
              <a:t>A partir du cahier des charges (demande du chef d'établissement) mise en évidence des contraintes à respecter.  </a:t>
            </a:r>
          </a:p>
          <a:p>
            <a:r>
              <a:rPr lang="fr-FR" b="1" i="1" dirty="0"/>
              <a:t> Recherche d'information sur le terrain, image </a:t>
            </a:r>
            <a:r>
              <a:rPr lang="fr-FR" b="1" i="1" dirty="0" err="1"/>
              <a:t>google</a:t>
            </a:r>
            <a:r>
              <a:rPr lang="fr-FR" b="1" i="1" dirty="0"/>
              <a:t> </a:t>
            </a:r>
            <a:r>
              <a:rPr lang="fr-FR" b="1" i="1" dirty="0" err="1"/>
              <a:t>earth</a:t>
            </a:r>
            <a:r>
              <a:rPr lang="fr-FR" b="1" i="1" dirty="0"/>
              <a:t>, photos au sol, photos aériennes, premier plan de masse, orientation soleil, ombre portée... </a:t>
            </a:r>
          </a:p>
          <a:p>
            <a:r>
              <a:rPr lang="fr-FR" b="1" i="1" dirty="0"/>
              <a:t>Croquis, schéma, dessin</a:t>
            </a:r>
          </a:p>
          <a:p>
            <a:r>
              <a:rPr lang="fr-FR" b="1" i="1" dirty="0"/>
              <a:t>Bilan : Relation "contraintes-solutions.</a:t>
            </a:r>
          </a:p>
          <a:p>
            <a:endParaRPr lang="fr-FR" b="1" i="1" dirty="0"/>
          </a:p>
          <a:p>
            <a:r>
              <a:rPr lang="fr-FR" b="1" u="sng" dirty="0"/>
              <a:t>Séance 2</a:t>
            </a:r>
            <a:r>
              <a:rPr lang="fr-FR" b="1" dirty="0"/>
              <a:t> : Comment organiser le projet et tenir les délais de la commande ?</a:t>
            </a:r>
          </a:p>
          <a:p>
            <a:r>
              <a:rPr lang="fr-FR" b="1" i="1" dirty="0"/>
              <a:t>Liste des taches à effectuer et planifier les différentes actions </a:t>
            </a:r>
          </a:p>
          <a:p>
            <a:r>
              <a:rPr lang="fr-FR" b="1" i="1" dirty="0"/>
              <a:t>Réaliser un diagramme temporel .</a:t>
            </a:r>
          </a:p>
          <a:p>
            <a:r>
              <a:rPr lang="fr-FR" b="1" i="1" dirty="0"/>
              <a:t>Bilan : il prend la forme d'un planning simplifié des taches. ou directement avec </a:t>
            </a:r>
            <a:r>
              <a:rPr lang="fr-FR" b="1" i="1" dirty="0" err="1"/>
              <a:t>Ganttproject</a:t>
            </a:r>
            <a:endParaRPr lang="fr-FR" b="1" i="1" dirty="0"/>
          </a:p>
          <a:p>
            <a:endParaRPr lang="fr-FR" b="1" i="1" dirty="0"/>
          </a:p>
          <a:p>
            <a:r>
              <a:rPr lang="fr-FR" b="1" u="sng" dirty="0"/>
              <a:t>Séance 3</a:t>
            </a:r>
            <a:r>
              <a:rPr lang="fr-FR" b="1" dirty="0"/>
              <a:t> : Comment modéliser et présenter des solutions ?</a:t>
            </a:r>
          </a:p>
          <a:p>
            <a:r>
              <a:rPr lang="fr-FR" b="1" i="1" dirty="0"/>
              <a:t>Présenter les premières solutions à l'aide de logiciels de dessin, terrain, bâtiments, orientation, éléments choisis</a:t>
            </a:r>
          </a:p>
          <a:p>
            <a:r>
              <a:rPr lang="fr-FR" b="1" i="1" dirty="0"/>
              <a:t>Vérification de la conformité avec les éléments du cahier des charges.</a:t>
            </a:r>
          </a:p>
          <a:p>
            <a:r>
              <a:rPr lang="fr-FR" b="1" i="1" dirty="0"/>
              <a:t>Synthèse : Les contraintes d'un cahier des charges, organisation d'un projet, outils de dessin assisté par ordinateur </a:t>
            </a:r>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7500" lnSpcReduction="20000"/>
          </a:bodyPr>
          <a:lstStyle/>
          <a:p>
            <a:r>
              <a:rPr lang="fr-FR" b="1" u="sng" dirty="0"/>
              <a:t>Séance 1 </a:t>
            </a:r>
            <a:r>
              <a:rPr lang="fr-FR" b="1" dirty="0"/>
              <a:t>: Comment intégrer les solutions choisies dans l'environnement "jardin" ?</a:t>
            </a:r>
          </a:p>
          <a:p>
            <a:pPr>
              <a:buNone/>
            </a:pPr>
            <a:r>
              <a:rPr lang="fr-FR" b="1" i="1" dirty="0"/>
              <a:t>Préparer les fichiers </a:t>
            </a:r>
            <a:r>
              <a:rPr lang="fr-FR" b="1" i="1" dirty="0" err="1"/>
              <a:t>SketchUp</a:t>
            </a:r>
            <a:r>
              <a:rPr lang="fr-FR" b="1" i="1" dirty="0"/>
              <a:t> et les photos disponibles</a:t>
            </a:r>
          </a:p>
          <a:p>
            <a:pPr>
              <a:buNone/>
            </a:pPr>
            <a:r>
              <a:rPr lang="fr-FR" b="1" i="1" dirty="0"/>
              <a:t>Comment, où stocker les fichiers. Comment les organiser ?</a:t>
            </a:r>
          </a:p>
          <a:p>
            <a:pPr>
              <a:buNone/>
            </a:pPr>
            <a:r>
              <a:rPr lang="fr-FR" b="1" i="1" dirty="0"/>
              <a:t>Bilan: les formats de fichiers, gestion des espaces de stockage </a:t>
            </a:r>
          </a:p>
          <a:p>
            <a:endParaRPr lang="fr-FR" b="1" i="1" dirty="0"/>
          </a:p>
          <a:p>
            <a:r>
              <a:rPr lang="fr-FR" b="1" u="sng" dirty="0"/>
              <a:t>Séance 2</a:t>
            </a:r>
            <a:r>
              <a:rPr lang="fr-FR" b="1" dirty="0"/>
              <a:t> : Comment mettre en œuvre la réalité augmentée ?</a:t>
            </a:r>
          </a:p>
          <a:p>
            <a:pPr>
              <a:buNone/>
            </a:pPr>
            <a:r>
              <a:rPr lang="fr-FR" b="1" i="1" dirty="0"/>
              <a:t>La réalité augmentée, présentation d'un exemple. Méthode et démarche à suivre </a:t>
            </a:r>
          </a:p>
          <a:p>
            <a:pPr>
              <a:buNone/>
            </a:pPr>
            <a:r>
              <a:rPr lang="fr-FR" b="1" i="1" dirty="0"/>
              <a:t>Les outils mis à la disposition des élèves.</a:t>
            </a:r>
          </a:p>
          <a:p>
            <a:pPr>
              <a:buNone/>
            </a:pPr>
            <a:r>
              <a:rPr lang="fr-FR" b="1" i="1" dirty="0"/>
              <a:t>Réaliser les différents TAGS et </a:t>
            </a:r>
            <a:r>
              <a:rPr lang="fr-FR" b="1" i="1" dirty="0" err="1"/>
              <a:t>tracker</a:t>
            </a:r>
            <a:r>
              <a:rPr lang="fr-FR" b="1" i="1" dirty="0"/>
              <a:t>.</a:t>
            </a:r>
          </a:p>
          <a:p>
            <a:pPr>
              <a:buNone/>
            </a:pPr>
            <a:r>
              <a:rPr lang="fr-FR" b="1" i="1" dirty="0"/>
              <a:t>Créer les liaisons entre TAGS et ressources </a:t>
            </a:r>
          </a:p>
          <a:p>
            <a:pPr>
              <a:buNone/>
            </a:pPr>
            <a:r>
              <a:rPr lang="fr-FR" b="1" i="1" dirty="0"/>
              <a:t>Bilan : Quel est l'intérêt de cette technologie. Citer et décrire d'autres applications de la technologie "réalité augmentée« </a:t>
            </a:r>
          </a:p>
          <a:p>
            <a:endParaRPr lang="fr-FR" b="1" i="1" dirty="0"/>
          </a:p>
          <a:p>
            <a:r>
              <a:rPr lang="fr-FR" b="1" u="sng" dirty="0"/>
              <a:t>Séance 3 </a:t>
            </a:r>
            <a:r>
              <a:rPr lang="fr-FR" b="1" dirty="0"/>
              <a:t>: Présenter le projet retenu</a:t>
            </a:r>
          </a:p>
          <a:p>
            <a:r>
              <a:rPr lang="fr-FR" b="1" i="1" dirty="0"/>
              <a:t>Les groupes présentent la maquette du jardin imaginé. Il utilisent les outils de la technologie "réalité augmentée".</a:t>
            </a:r>
          </a:p>
          <a:p>
            <a:endParaRPr lang="fr-FR" dirty="0"/>
          </a:p>
        </p:txBody>
      </p:sp>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15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u="sng" dirty="0"/>
              <a:t>Thème</a:t>
            </a:r>
            <a:r>
              <a:rPr lang="fr-FR" dirty="0"/>
              <a:t> : Assurer le confort dans un milieu urbain</a:t>
            </a:r>
          </a:p>
          <a:p>
            <a:pPr>
              <a:buNone/>
            </a:pPr>
            <a:r>
              <a:rPr lang="fr-FR" u="sng" dirty="0"/>
              <a:t>Problématique</a:t>
            </a:r>
            <a:r>
              <a:rPr lang="fr-FR" dirty="0"/>
              <a:t> : Comment gérer les contraintes de conception d’un système domotique  ?</a:t>
            </a:r>
          </a:p>
        </p:txBody>
      </p:sp>
      <p:sp>
        <p:nvSpPr>
          <p:cNvPr id="4" name="Titre 3"/>
          <p:cNvSpPr txBox="1">
            <a:spLocks/>
          </p:cNvSpPr>
          <p:nvPr/>
        </p:nvSpPr>
        <p:spPr>
          <a:xfrm>
            <a:off x="500034" y="28572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16 </a:t>
            </a:r>
          </a:p>
        </p:txBody>
      </p:sp>
      <p:pic>
        <p:nvPicPr>
          <p:cNvPr id="20482" name="Picture 2" descr="Résultat de recherche d'images pour &quot;portail automatisé contraintes&quot;">
            <a:hlinkClick r:id="rId2"/>
          </p:cNvPr>
          <p:cNvPicPr>
            <a:picLocks noChangeAspect="1" noChangeArrowheads="1"/>
          </p:cNvPicPr>
          <p:nvPr/>
        </p:nvPicPr>
        <p:blipFill>
          <a:blip r:embed="rId3"/>
          <a:srcRect/>
          <a:stretch>
            <a:fillRect/>
          </a:stretch>
        </p:blipFill>
        <p:spPr bwMode="auto">
          <a:xfrm>
            <a:off x="428596" y="3500438"/>
            <a:ext cx="2357454" cy="1500198"/>
          </a:xfrm>
          <a:prstGeom prst="rect">
            <a:avLst/>
          </a:prstGeom>
          <a:noFill/>
        </p:spPr>
      </p:pic>
      <p:pic>
        <p:nvPicPr>
          <p:cNvPr id="20484" name="Picture 4" descr="Résultat de recherche d'images pour &quot;portail automatisé contraintes&quot;">
            <a:hlinkClick r:id="rId4"/>
          </p:cNvPr>
          <p:cNvPicPr>
            <a:picLocks noChangeAspect="1" noChangeArrowheads="1"/>
          </p:cNvPicPr>
          <p:nvPr/>
        </p:nvPicPr>
        <p:blipFill>
          <a:blip r:embed="rId5"/>
          <a:srcRect/>
          <a:stretch>
            <a:fillRect/>
          </a:stretch>
        </p:blipFill>
        <p:spPr bwMode="auto">
          <a:xfrm>
            <a:off x="3643306" y="3500438"/>
            <a:ext cx="2571768" cy="1785950"/>
          </a:xfrm>
          <a:prstGeom prst="rect">
            <a:avLst/>
          </a:prstGeom>
          <a:noFill/>
        </p:spPr>
      </p:pic>
      <p:pic>
        <p:nvPicPr>
          <p:cNvPr id="20486" name="Picture 6" descr="Résultat de recherche d'images pour &quot;portail automatisé contraintes&quot;">
            <a:hlinkClick r:id="rId6"/>
          </p:cNvPr>
          <p:cNvPicPr>
            <a:picLocks noChangeAspect="1" noChangeArrowheads="1"/>
          </p:cNvPicPr>
          <p:nvPr/>
        </p:nvPicPr>
        <p:blipFill>
          <a:blip r:embed="rId7"/>
          <a:srcRect/>
          <a:stretch>
            <a:fillRect/>
          </a:stretch>
        </p:blipFill>
        <p:spPr bwMode="auto">
          <a:xfrm>
            <a:off x="7000892" y="5072074"/>
            <a:ext cx="1928826" cy="135732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971676"/>
          </a:xfrm>
        </p:spPr>
        <p:txBody>
          <a:bodyPr>
            <a:normAutofit/>
          </a:bodyPr>
          <a:lstStyle/>
          <a:p>
            <a:r>
              <a:rPr lang="fr-FR" dirty="0"/>
              <a:t>Ce projet vise à concevoir en mode collaboratif la modélisation numérique d’un composant du système domotique étudié.</a:t>
            </a:r>
            <a:endParaRPr lang="fr-FR" b="1" dirty="0"/>
          </a:p>
          <a:p>
            <a:endParaRPr lang="fr-FR" dirty="0"/>
          </a:p>
        </p:txBody>
      </p:sp>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16 </a:t>
            </a:r>
          </a:p>
        </p:txBody>
      </p:sp>
      <p:sp>
        <p:nvSpPr>
          <p:cNvPr id="5" name="Rectangle 4"/>
          <p:cNvSpPr/>
          <p:nvPr/>
        </p:nvSpPr>
        <p:spPr>
          <a:xfrm>
            <a:off x="1071538" y="3286124"/>
            <a:ext cx="4572000" cy="1200329"/>
          </a:xfrm>
          <a:prstGeom prst="rect">
            <a:avLst/>
          </a:prstGeom>
        </p:spPr>
        <p:txBody>
          <a:bodyPr>
            <a:spAutoFit/>
          </a:bodyPr>
          <a:lstStyle/>
          <a:p>
            <a:r>
              <a:rPr lang="fr-FR" u="sng" dirty="0"/>
              <a:t>Séance 1 </a:t>
            </a:r>
            <a:r>
              <a:rPr lang="fr-FR" dirty="0"/>
              <a:t>: En tenant compte des contraintes dimensionnelles, comment imaginez à l'aide d'un croquis l'élément(s) d'un système domotique?</a:t>
            </a:r>
          </a:p>
        </p:txBody>
      </p:sp>
      <p:sp>
        <p:nvSpPr>
          <p:cNvPr id="6" name="Rectangle 5"/>
          <p:cNvSpPr/>
          <p:nvPr/>
        </p:nvSpPr>
        <p:spPr>
          <a:xfrm>
            <a:off x="3929058" y="4214818"/>
            <a:ext cx="4572000" cy="1200329"/>
          </a:xfrm>
          <a:prstGeom prst="rect">
            <a:avLst/>
          </a:prstGeom>
        </p:spPr>
        <p:txBody>
          <a:bodyPr>
            <a:spAutoFit/>
          </a:bodyPr>
          <a:lstStyle/>
          <a:p>
            <a:r>
              <a:rPr lang="fr-FR" u="sng" dirty="0"/>
              <a:t>Séance 2 </a:t>
            </a:r>
            <a:r>
              <a:rPr lang="fr-FR" dirty="0"/>
              <a:t>: Comment concevoir un modèle numérique original, en tenant compte des contraintes  de transmission et de transformation de mouvement?</a:t>
            </a:r>
          </a:p>
        </p:txBody>
      </p:sp>
      <p:sp>
        <p:nvSpPr>
          <p:cNvPr id="7" name="Rectangle 6"/>
          <p:cNvSpPr/>
          <p:nvPr/>
        </p:nvSpPr>
        <p:spPr>
          <a:xfrm>
            <a:off x="1571604" y="5500702"/>
            <a:ext cx="4572000" cy="923330"/>
          </a:xfrm>
          <a:prstGeom prst="rect">
            <a:avLst/>
          </a:prstGeom>
        </p:spPr>
        <p:txBody>
          <a:bodyPr>
            <a:spAutoFit/>
          </a:bodyPr>
          <a:lstStyle/>
          <a:p>
            <a:r>
              <a:rPr lang="fr-FR" u="sng" dirty="0"/>
              <a:t>Séance 3 </a:t>
            </a:r>
            <a:r>
              <a:rPr lang="fr-FR" dirty="0"/>
              <a:t>: Comment réaliser un assemblage numérique. Comment transposer un élément en réalité augmentée?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dirty="0">
                <a:solidFill>
                  <a:srgbClr val="FF0000"/>
                </a:solidFill>
              </a:rPr>
              <a:t>Projet n° 3 </a:t>
            </a:r>
          </a:p>
          <a:p>
            <a:pPr algn="ctr">
              <a:buNone/>
            </a:pPr>
            <a:r>
              <a:rPr lang="fr-FR" dirty="0">
                <a:solidFill>
                  <a:srgbClr val="FF0000"/>
                </a:solidFill>
              </a:rPr>
              <a:t>L’ordinateur </a:t>
            </a:r>
            <a:r>
              <a:rPr lang="fr-FR" dirty="0" err="1">
                <a:solidFill>
                  <a:srgbClr val="FF0000"/>
                </a:solidFill>
              </a:rPr>
              <a:t>Low</a:t>
            </a:r>
            <a:r>
              <a:rPr lang="fr-FR" dirty="0">
                <a:solidFill>
                  <a:srgbClr val="FF0000"/>
                </a:solidFill>
              </a:rPr>
              <a:t> </a:t>
            </a:r>
            <a:r>
              <a:rPr lang="fr-FR" dirty="0" err="1">
                <a:solidFill>
                  <a:srgbClr val="FF0000"/>
                </a:solidFill>
              </a:rPr>
              <a:t>Cost</a:t>
            </a:r>
            <a:endParaRPr lang="fr-FR" dirty="0">
              <a:solidFill>
                <a:srgbClr val="FF0000"/>
              </a:solidFill>
            </a:endParaRPr>
          </a:p>
          <a:p>
            <a:pPr algn="ctr">
              <a:buNone/>
            </a:pPr>
            <a:r>
              <a:rPr lang="fr-FR" dirty="0">
                <a:solidFill>
                  <a:srgbClr val="FF0000"/>
                </a:solidFill>
              </a:rPr>
              <a:t>Le </a:t>
            </a:r>
            <a:r>
              <a:rPr lang="fr-FR" dirty="0" err="1">
                <a:solidFill>
                  <a:srgbClr val="FF0000"/>
                </a:solidFill>
              </a:rPr>
              <a:t>Raspberry</a:t>
            </a:r>
            <a:endParaRPr lang="fr-FR" dirty="0">
              <a:solidFill>
                <a:srgbClr val="FF0000"/>
              </a:solidFill>
            </a:endParaRPr>
          </a:p>
          <a:p>
            <a:pPr>
              <a:buNone/>
            </a:pPr>
            <a:endParaRPr lang="fr-FR" dirty="0">
              <a:solidFill>
                <a:srgbClr val="FF0000"/>
              </a:solidFill>
            </a:endParaRPr>
          </a:p>
        </p:txBody>
      </p:sp>
      <p:sp>
        <p:nvSpPr>
          <p:cNvPr id="4" name="Titre 3"/>
          <p:cNvSpPr txBox="1">
            <a:spLocks/>
          </p:cNvSpPr>
          <p:nvPr/>
        </p:nvSpPr>
        <p:spPr>
          <a:xfrm>
            <a:off x="428596" y="28572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17/18 </a:t>
            </a:r>
          </a:p>
        </p:txBody>
      </p:sp>
      <p:pic>
        <p:nvPicPr>
          <p:cNvPr id="5" name="Picture 8" descr="Afficher l'image d'origi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52" y="3786189"/>
            <a:ext cx="2857520" cy="1901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Imag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00760" y="3357562"/>
            <a:ext cx="2428892" cy="1571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72518" cy="4525963"/>
          </a:xfrm>
        </p:spPr>
        <p:txBody>
          <a:bodyPr>
            <a:normAutofit fontScale="40000" lnSpcReduction="20000"/>
          </a:bodyPr>
          <a:lstStyle/>
          <a:p>
            <a:r>
              <a:rPr lang="fr-FR" i="1" dirty="0"/>
              <a:t>Séance 1</a:t>
            </a:r>
            <a:r>
              <a:rPr lang="fr-FR" dirty="0"/>
              <a:t> : Présentation de la problématique aux élèves et émergences des hypothèses</a:t>
            </a:r>
          </a:p>
          <a:p>
            <a:pPr>
              <a:buNone/>
            </a:pPr>
            <a:r>
              <a:rPr lang="fr-FR" dirty="0"/>
              <a:t>Maquettes  expérimentales : systèmes de connecteurs et de tubes </a:t>
            </a:r>
          </a:p>
          <a:p>
            <a:pPr>
              <a:buNone/>
            </a:pPr>
            <a:r>
              <a:rPr lang="fr-FR" dirty="0"/>
              <a:t>Construction de différents montages de structures </a:t>
            </a:r>
          </a:p>
          <a:p>
            <a:pPr>
              <a:buNone/>
            </a:pPr>
            <a:r>
              <a:rPr lang="fr-FR" dirty="0"/>
              <a:t>et observation de la stabilité face aux différentes sollicitations. </a:t>
            </a:r>
          </a:p>
          <a:p>
            <a:pPr>
              <a:buNone/>
            </a:pPr>
            <a:endParaRPr lang="fr-FR" dirty="0"/>
          </a:p>
          <a:p>
            <a:pPr>
              <a:buNone/>
            </a:pPr>
            <a:r>
              <a:rPr lang="fr-FR" dirty="0"/>
              <a:t>Conclusion sur la forme géométrique </a:t>
            </a:r>
          </a:p>
          <a:p>
            <a:pPr>
              <a:buNone/>
            </a:pPr>
            <a:r>
              <a:rPr lang="fr-FR" dirty="0"/>
              <a:t>à privilégier afin de garantir une bonne stabilité à la structure </a:t>
            </a:r>
          </a:p>
          <a:p>
            <a:pPr>
              <a:buNone/>
            </a:pPr>
            <a:endParaRPr lang="fr-FR" i="1" dirty="0"/>
          </a:p>
          <a:p>
            <a:pPr>
              <a:buNone/>
            </a:pPr>
            <a:endParaRPr lang="fr-FR" i="1" dirty="0"/>
          </a:p>
          <a:p>
            <a:pPr>
              <a:buNone/>
            </a:pPr>
            <a:r>
              <a:rPr lang="fr-FR" i="1" dirty="0"/>
              <a:t>Séance 2</a:t>
            </a:r>
            <a:r>
              <a:rPr lang="fr-FR" dirty="0"/>
              <a:t> : Présentation du problème aux élèves : « un train doit traverser un fleuve, vous allez devoir créer une structure stable afin d’éviter l’effondrement « </a:t>
            </a:r>
          </a:p>
          <a:p>
            <a:pPr>
              <a:buNone/>
            </a:pPr>
            <a:r>
              <a:rPr lang="fr-FR" dirty="0"/>
              <a:t>Réalisation de la  structure de pont avec le logiciel Bridge Building et étude  </a:t>
            </a:r>
          </a:p>
          <a:p>
            <a:pPr>
              <a:buNone/>
            </a:pPr>
            <a:r>
              <a:rPr lang="fr-FR" dirty="0"/>
              <a:t>du comportement de la structure –</a:t>
            </a:r>
          </a:p>
          <a:p>
            <a:pPr>
              <a:buNone/>
            </a:pPr>
            <a:r>
              <a:rPr lang="fr-FR" dirty="0"/>
              <a:t> Rechercher une solution de structure la plus résistante possible. </a:t>
            </a:r>
          </a:p>
          <a:p>
            <a:pPr>
              <a:buNone/>
            </a:pPr>
            <a:r>
              <a:rPr lang="fr-FR" dirty="0"/>
              <a:t>Conclusion sur les différents types d’efforts auxquels sont soumis les ponts ou les bâtiments – l’apport de la simulation numérique dans le choix d’une structure </a:t>
            </a:r>
          </a:p>
          <a:p>
            <a:pPr>
              <a:buNone/>
            </a:pPr>
            <a:endParaRPr lang="fr-FR" i="1" dirty="0"/>
          </a:p>
          <a:p>
            <a:pPr>
              <a:buNone/>
            </a:pPr>
            <a:r>
              <a:rPr lang="fr-FR" i="1" dirty="0"/>
              <a:t>Séance 3</a:t>
            </a:r>
            <a:r>
              <a:rPr lang="fr-FR" dirty="0"/>
              <a:t> : Conception et réalisation d’une maquette de ponts à structure treillis</a:t>
            </a:r>
          </a:p>
          <a:p>
            <a:r>
              <a:rPr lang="fr-FR" dirty="0"/>
              <a:t>Réalisation de la  maquette de pont  de la séance  précédente à l’aide du matériel mis à disposition </a:t>
            </a:r>
          </a:p>
          <a:p>
            <a:r>
              <a:rPr lang="fr-FR" dirty="0"/>
              <a:t>Test en charge</a:t>
            </a:r>
          </a:p>
          <a:p>
            <a:endParaRPr lang="fr-FR" dirty="0"/>
          </a:p>
        </p:txBody>
      </p:sp>
      <p:sp>
        <p:nvSpPr>
          <p:cNvPr id="4" name="Titre 3"/>
          <p:cNvSpPr txBox="1">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 </a:t>
            </a:r>
          </a:p>
        </p:txBody>
      </p:sp>
      <p:pic>
        <p:nvPicPr>
          <p:cNvPr id="5" name="Imag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68" y="1785926"/>
            <a:ext cx="1822450" cy="1181100"/>
          </a:xfrm>
          <a:prstGeom prst="rect">
            <a:avLst/>
          </a:prstGeom>
          <a:noFill/>
          <a:ln w="9525" algn="in">
            <a:miter lim="800000"/>
            <a:headEnd/>
            <a:tailEnd/>
          </a:ln>
        </p:spPr>
      </p:pic>
      <p:pic>
        <p:nvPicPr>
          <p:cNvPr id="6" name="Imag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4" y="2071678"/>
            <a:ext cx="1658938" cy="935038"/>
          </a:xfrm>
          <a:prstGeom prst="rect">
            <a:avLst/>
          </a:prstGeom>
          <a:noFill/>
          <a:ln w="9525" algn="in">
            <a:miter lim="800000"/>
            <a:headEnd/>
            <a:tailEnd/>
          </a:ln>
        </p:spPr>
      </p:pic>
      <p:pic>
        <p:nvPicPr>
          <p:cNvPr id="7" name="Imag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9520" y="2928934"/>
            <a:ext cx="1433512" cy="1131888"/>
          </a:xfrm>
          <a:prstGeom prst="rect">
            <a:avLst/>
          </a:prstGeom>
          <a:noFill/>
          <a:ln w="9525" algn="in">
            <a:miter lim="800000"/>
            <a:headEnd/>
            <a:tailEnd/>
          </a:ln>
        </p:spPr>
      </p:pic>
      <p:pic>
        <p:nvPicPr>
          <p:cNvPr id="8" name="Picture 15" descr="Résultat de recherche d'images pour &quot;bridge building game technologie college&quot;">
            <a:hlinkClick r:id="rId5"/>
          </p:cNvPr>
          <p:cNvPicPr>
            <a:picLocks noChangeAspect="1" noChangeArrowheads="1"/>
          </p:cNvPicPr>
          <p:nvPr/>
        </p:nvPicPr>
        <p:blipFill>
          <a:blip r:embed="rId6"/>
          <a:srcRect/>
          <a:stretch>
            <a:fillRect/>
          </a:stretch>
        </p:blipFill>
        <p:spPr bwMode="auto">
          <a:xfrm>
            <a:off x="6858016" y="3643314"/>
            <a:ext cx="2000264" cy="1428760"/>
          </a:xfrm>
          <a:prstGeom prst="rect">
            <a:avLst/>
          </a:prstGeom>
          <a:noFill/>
        </p:spPr>
      </p:pic>
      <p:pic>
        <p:nvPicPr>
          <p:cNvPr id="9" name="Picture 8" descr="Résultat de recherche d'images pour &quot;structure treillis technologie college&quot;">
            <a:hlinkClick r:id="rId7"/>
          </p:cNvPr>
          <p:cNvPicPr>
            <a:picLocks noChangeAspect="1" noChangeArrowheads="1"/>
          </p:cNvPicPr>
          <p:nvPr/>
        </p:nvPicPr>
        <p:blipFill>
          <a:blip r:embed="rId8"/>
          <a:srcRect/>
          <a:stretch>
            <a:fillRect/>
          </a:stretch>
        </p:blipFill>
        <p:spPr bwMode="auto">
          <a:xfrm>
            <a:off x="2500298" y="5429264"/>
            <a:ext cx="2000264" cy="121444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17 </a:t>
            </a:r>
          </a:p>
        </p:txBody>
      </p:sp>
      <p:sp>
        <p:nvSpPr>
          <p:cNvPr id="6" name="Rectangle 5"/>
          <p:cNvSpPr/>
          <p:nvPr/>
        </p:nvSpPr>
        <p:spPr>
          <a:xfrm>
            <a:off x="381573" y="1857364"/>
            <a:ext cx="8762427" cy="1477328"/>
          </a:xfrm>
          <a:prstGeom prst="rect">
            <a:avLst/>
          </a:prstGeom>
        </p:spPr>
        <p:txBody>
          <a:bodyPr wrap="square">
            <a:spAutoFit/>
          </a:bodyPr>
          <a:lstStyle/>
          <a:p>
            <a:pPr algn="just"/>
            <a:r>
              <a:rPr lang="fr-FR" b="1" dirty="0"/>
              <a:t>Contexte : </a:t>
            </a:r>
            <a:r>
              <a:rPr lang="fr-FR" dirty="0"/>
              <a:t>Ce « mini projet », décomposé en </a:t>
            </a:r>
            <a:r>
              <a:rPr lang="fr-FR" b="1" dirty="0"/>
              <a:t> 2 </a:t>
            </a:r>
            <a:r>
              <a:rPr lang="fr-FR" dirty="0"/>
              <a:t>séquences a pour but de mettre en évidence la possibilité de réaliser un ordinateur à partir d’une carte raspberry. Cet ordinateur devra être adapté aux besoins existants et d’un coût réduit. Le Design du produit final sera pris en compte lors de la conception et la réalisation du boitier.</a:t>
            </a:r>
          </a:p>
        </p:txBody>
      </p:sp>
      <p:pic>
        <p:nvPicPr>
          <p:cNvPr id="7" name="Picture 8" descr="Afficher l'image d'origi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1538" y="3857628"/>
            <a:ext cx="1716462" cy="1142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10" descr="Afficher l'image d'orig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48" y="3143248"/>
            <a:ext cx="4348554" cy="2442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p:cNvSpPr/>
          <p:nvPr/>
        </p:nvSpPr>
        <p:spPr>
          <a:xfrm>
            <a:off x="285720" y="5572140"/>
            <a:ext cx="4572000" cy="923330"/>
          </a:xfrm>
          <a:prstGeom prst="rect">
            <a:avLst/>
          </a:prstGeom>
        </p:spPr>
        <p:txBody>
          <a:bodyPr>
            <a:spAutoFit/>
          </a:bodyPr>
          <a:lstStyle/>
          <a:p>
            <a:r>
              <a:rPr lang="fr-FR" dirty="0"/>
              <a:t>Séance 1 : Quels sont les usages de l'ordinateur familial aujourd'hui ? Qu'en est il de leur coût et de leur consommation ?</a:t>
            </a:r>
          </a:p>
        </p:txBody>
      </p:sp>
      <p:sp>
        <p:nvSpPr>
          <p:cNvPr id="10" name="Rectangle 9"/>
          <p:cNvSpPr/>
          <p:nvPr/>
        </p:nvSpPr>
        <p:spPr>
          <a:xfrm>
            <a:off x="4857752" y="5786454"/>
            <a:ext cx="3857652" cy="646331"/>
          </a:xfrm>
          <a:prstGeom prst="rect">
            <a:avLst/>
          </a:prstGeom>
        </p:spPr>
        <p:txBody>
          <a:bodyPr wrap="square">
            <a:spAutoFit/>
          </a:bodyPr>
          <a:lstStyle/>
          <a:p>
            <a:r>
              <a:rPr lang="fr-FR" dirty="0"/>
              <a:t>Séance 2 Comment peut on réaliser un boitier pour notre carte </a:t>
            </a:r>
            <a:r>
              <a:rPr lang="fr-FR" dirty="0" err="1"/>
              <a:t>raspberry</a:t>
            </a:r>
            <a:r>
              <a:rPr lang="fr-FR"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400304"/>
          </a:xfrm>
        </p:spPr>
        <p:txBody>
          <a:bodyPr>
            <a:normAutofit/>
          </a:bodyPr>
          <a:lstStyle/>
          <a:p>
            <a:pPr>
              <a:buNone/>
            </a:pPr>
            <a:r>
              <a:rPr lang="fr-FR" sz="2000" dirty="0"/>
              <a:t>Cette séquence doit permettre aux élèves de réaliser le boitier de la carte</a:t>
            </a:r>
          </a:p>
          <a:p>
            <a:pPr>
              <a:buNone/>
            </a:pPr>
            <a:r>
              <a:rPr lang="fr-FR" sz="2000" dirty="0" err="1"/>
              <a:t>Raspberry</a:t>
            </a:r>
            <a:r>
              <a:rPr lang="fr-FR" sz="2000" dirty="0"/>
              <a:t>. Le prototypage du boitier sera réalisé à l'imprimante 3D ou la</a:t>
            </a:r>
          </a:p>
          <a:p>
            <a:pPr>
              <a:buNone/>
            </a:pPr>
            <a:r>
              <a:rPr lang="fr-FR" sz="2000" dirty="0"/>
              <a:t>M.O.C.N.. Le micro-ordinateur sera ensuite testé dans des conditions réelles</a:t>
            </a:r>
          </a:p>
          <a:p>
            <a:pPr>
              <a:buNone/>
            </a:pPr>
            <a:r>
              <a:rPr lang="fr-FR" sz="2000" dirty="0"/>
              <a:t>(Bureautique, Musique, vidéos, connexion de périphériques...). Le </a:t>
            </a:r>
            <a:r>
              <a:rPr lang="fr-FR" sz="2000" dirty="0" err="1"/>
              <a:t>raspberry</a:t>
            </a:r>
            <a:endParaRPr lang="fr-FR" sz="2000" dirty="0"/>
          </a:p>
          <a:p>
            <a:pPr>
              <a:buNone/>
            </a:pPr>
            <a:r>
              <a:rPr lang="fr-FR" sz="2000" dirty="0"/>
              <a:t>sera ensuite connecté au réseau. La carte </a:t>
            </a:r>
            <a:r>
              <a:rPr lang="fr-FR" sz="2000" dirty="0" err="1"/>
              <a:t>raspberry</a:t>
            </a:r>
            <a:r>
              <a:rPr lang="fr-FR" sz="2000" dirty="0"/>
              <a:t> peut donc être assimilée</a:t>
            </a:r>
          </a:p>
          <a:p>
            <a:pPr>
              <a:buNone/>
            </a:pPr>
            <a:r>
              <a:rPr lang="fr-FR" sz="2000" dirty="0"/>
              <a:t>à un ordinateur. </a:t>
            </a:r>
          </a:p>
        </p:txBody>
      </p:sp>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18 </a:t>
            </a:r>
          </a:p>
        </p:txBody>
      </p:sp>
      <p:sp>
        <p:nvSpPr>
          <p:cNvPr id="5" name="Rectangle 4"/>
          <p:cNvSpPr/>
          <p:nvPr/>
        </p:nvSpPr>
        <p:spPr>
          <a:xfrm>
            <a:off x="1071538" y="4071942"/>
            <a:ext cx="4572000" cy="646331"/>
          </a:xfrm>
          <a:prstGeom prst="rect">
            <a:avLst/>
          </a:prstGeom>
        </p:spPr>
        <p:txBody>
          <a:bodyPr>
            <a:spAutoFit/>
          </a:bodyPr>
          <a:lstStyle/>
          <a:p>
            <a:r>
              <a:rPr lang="fr-FR" dirty="0"/>
              <a:t>Séance 1 et 2  : Comment assurer la fabrication du boitier de la carte </a:t>
            </a:r>
            <a:r>
              <a:rPr lang="fr-FR" dirty="0" err="1"/>
              <a:t>raspberry</a:t>
            </a:r>
            <a:r>
              <a:rPr lang="fr-FR" dirty="0"/>
              <a:t>?</a:t>
            </a:r>
          </a:p>
        </p:txBody>
      </p:sp>
      <p:sp>
        <p:nvSpPr>
          <p:cNvPr id="6" name="Rectangle 5"/>
          <p:cNvSpPr/>
          <p:nvPr/>
        </p:nvSpPr>
        <p:spPr>
          <a:xfrm>
            <a:off x="2285984" y="5429264"/>
            <a:ext cx="4572000" cy="923330"/>
          </a:xfrm>
          <a:prstGeom prst="rect">
            <a:avLst/>
          </a:prstGeom>
        </p:spPr>
        <p:txBody>
          <a:bodyPr>
            <a:spAutoFit/>
          </a:bodyPr>
          <a:lstStyle/>
          <a:p>
            <a:r>
              <a:rPr lang="fr-FR" dirty="0"/>
              <a:t>Séance 3 : La carte </a:t>
            </a:r>
            <a:r>
              <a:rPr lang="fr-FR" dirty="0" err="1"/>
              <a:t>raspberry</a:t>
            </a:r>
            <a:r>
              <a:rPr lang="fr-FR" dirty="0"/>
              <a:t> est elle finalement un ordinateur ? Tests en conditions réelles</a:t>
            </a:r>
          </a:p>
        </p:txBody>
      </p:sp>
      <p:pic>
        <p:nvPicPr>
          <p:cNvPr id="62466" name="Picture 2" descr="http://www.graoulab.org/wp/wp-content/uploads/2014/10/Raspi_Colour_R-207x250.png"/>
          <p:cNvPicPr>
            <a:picLocks noChangeAspect="1" noChangeArrowheads="1"/>
          </p:cNvPicPr>
          <p:nvPr/>
        </p:nvPicPr>
        <p:blipFill>
          <a:blip r:embed="rId2"/>
          <a:srcRect/>
          <a:stretch>
            <a:fillRect/>
          </a:stretch>
        </p:blipFill>
        <p:spPr bwMode="auto">
          <a:xfrm>
            <a:off x="7000892" y="3643314"/>
            <a:ext cx="1971675" cy="23812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u="sng" dirty="0"/>
              <a:t>Thème</a:t>
            </a:r>
            <a:r>
              <a:rPr lang="fr-FR" dirty="0"/>
              <a:t> : Préserver les ressources (économiser l’énergie et préserver l’environnement)</a:t>
            </a:r>
          </a:p>
          <a:p>
            <a:r>
              <a:rPr lang="fr-FR" u="sng" dirty="0"/>
              <a:t>Problématique</a:t>
            </a:r>
            <a:r>
              <a:rPr lang="fr-FR" dirty="0"/>
              <a:t> : Comment optimiser les apports solaires sur le toit d’un immeuble ? </a:t>
            </a:r>
          </a:p>
        </p:txBody>
      </p:sp>
      <p:sp>
        <p:nvSpPr>
          <p:cNvPr id="4"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19 </a:t>
            </a:r>
          </a:p>
        </p:txBody>
      </p:sp>
      <p:pic>
        <p:nvPicPr>
          <p:cNvPr id="61442" name="Picture 2" descr="Résultat de recherche d'images pour &quot;trackers solaire&quot;">
            <a:hlinkClick r:id="rId2"/>
          </p:cNvPr>
          <p:cNvPicPr>
            <a:picLocks noChangeAspect="1" noChangeArrowheads="1"/>
          </p:cNvPicPr>
          <p:nvPr/>
        </p:nvPicPr>
        <p:blipFill>
          <a:blip r:embed="rId3"/>
          <a:srcRect/>
          <a:stretch>
            <a:fillRect/>
          </a:stretch>
        </p:blipFill>
        <p:spPr bwMode="auto">
          <a:xfrm>
            <a:off x="3000364" y="4000504"/>
            <a:ext cx="2500330" cy="200026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614486"/>
          </a:xfrm>
        </p:spPr>
        <p:txBody>
          <a:bodyPr/>
          <a:lstStyle/>
          <a:p>
            <a:r>
              <a:rPr lang="fr-FR" dirty="0"/>
              <a:t>Ce projet vise à faire à concevoir et réaliser en mode collaboratif un </a:t>
            </a:r>
            <a:r>
              <a:rPr lang="fr-FR" dirty="0" err="1"/>
              <a:t>tracker</a:t>
            </a:r>
            <a:r>
              <a:rPr lang="fr-FR" dirty="0"/>
              <a:t> solaire autonome.</a:t>
            </a:r>
            <a:endParaRPr lang="fr-FR" b="1" dirty="0"/>
          </a:p>
          <a:p>
            <a:endParaRPr lang="fr-FR" dirty="0"/>
          </a:p>
        </p:txBody>
      </p:sp>
      <p:pic>
        <p:nvPicPr>
          <p:cNvPr id="60418" name="Picture 2" descr="Résultat de recherche d'images pour &quot;tracker solaire&quot;">
            <a:hlinkClick r:id="rId2"/>
          </p:cNvPr>
          <p:cNvPicPr>
            <a:picLocks noChangeAspect="1" noChangeArrowheads="1"/>
          </p:cNvPicPr>
          <p:nvPr/>
        </p:nvPicPr>
        <p:blipFill>
          <a:blip r:embed="rId3"/>
          <a:srcRect/>
          <a:stretch>
            <a:fillRect/>
          </a:stretch>
        </p:blipFill>
        <p:spPr bwMode="auto">
          <a:xfrm>
            <a:off x="5500694" y="3571876"/>
            <a:ext cx="2119318" cy="1500198"/>
          </a:xfrm>
          <a:prstGeom prst="rect">
            <a:avLst/>
          </a:prstGeom>
          <a:noFill/>
        </p:spPr>
      </p:pic>
      <p:pic>
        <p:nvPicPr>
          <p:cNvPr id="60420" name="Picture 4" descr="Résultat de recherche d'images pour &quot;tracker solaire toit immeuble&quot;">
            <a:hlinkClick r:id="rId4"/>
          </p:cNvPr>
          <p:cNvPicPr>
            <a:picLocks noChangeAspect="1" noChangeArrowheads="1"/>
          </p:cNvPicPr>
          <p:nvPr/>
        </p:nvPicPr>
        <p:blipFill>
          <a:blip r:embed="rId5"/>
          <a:srcRect/>
          <a:stretch>
            <a:fillRect/>
          </a:stretch>
        </p:blipFill>
        <p:spPr bwMode="auto">
          <a:xfrm>
            <a:off x="714348" y="3500438"/>
            <a:ext cx="2500330" cy="1714512"/>
          </a:xfrm>
          <a:prstGeom prst="rect">
            <a:avLst/>
          </a:prstGeom>
          <a:noFill/>
        </p:spPr>
      </p:pic>
      <p:sp>
        <p:nvSpPr>
          <p:cNvPr id="6" name="Titre 3"/>
          <p:cNvSpPr txBox="1">
            <a:spLocks noGrp="1"/>
          </p:cNvSpPr>
          <p:nvPr>
            <p:ph type="title"/>
          </p:nvPr>
        </p:nvSpPr>
        <p:spPr>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19 </a:t>
            </a:r>
          </a:p>
        </p:txBody>
      </p:sp>
      <p:sp>
        <p:nvSpPr>
          <p:cNvPr id="7" name="Rectangle 6"/>
          <p:cNvSpPr/>
          <p:nvPr/>
        </p:nvSpPr>
        <p:spPr>
          <a:xfrm>
            <a:off x="857224" y="5429264"/>
            <a:ext cx="4572000" cy="646331"/>
          </a:xfrm>
          <a:prstGeom prst="rect">
            <a:avLst/>
          </a:prstGeom>
        </p:spPr>
        <p:txBody>
          <a:bodyPr>
            <a:spAutoFit/>
          </a:bodyPr>
          <a:lstStyle/>
          <a:p>
            <a:r>
              <a:rPr lang="fr-FR" dirty="0"/>
              <a:t>Séance 1 : Quelles solutions techniques pour suivre le soleil ?</a:t>
            </a:r>
          </a:p>
        </p:txBody>
      </p:sp>
      <p:sp>
        <p:nvSpPr>
          <p:cNvPr id="9" name="Rectangle 8"/>
          <p:cNvSpPr/>
          <p:nvPr/>
        </p:nvSpPr>
        <p:spPr>
          <a:xfrm>
            <a:off x="4500562" y="6000768"/>
            <a:ext cx="4402039" cy="369332"/>
          </a:xfrm>
          <a:prstGeom prst="rect">
            <a:avLst/>
          </a:prstGeom>
        </p:spPr>
        <p:txBody>
          <a:bodyPr wrap="none">
            <a:spAutoFit/>
          </a:bodyPr>
          <a:lstStyle/>
          <a:p>
            <a:r>
              <a:rPr lang="fr-FR" dirty="0"/>
              <a:t>Séance 2 : Comment réaliser notre solution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2471742"/>
          </a:xfrm>
        </p:spPr>
        <p:txBody>
          <a:bodyPr/>
          <a:lstStyle/>
          <a:p>
            <a:pPr>
              <a:buNone/>
            </a:pPr>
            <a:r>
              <a:rPr lang="fr-FR" u="sng" dirty="0"/>
              <a:t>Thème</a:t>
            </a:r>
            <a:r>
              <a:rPr lang="fr-FR" dirty="0"/>
              <a:t> : Acquérir et transmettre des informations et des données</a:t>
            </a:r>
          </a:p>
          <a:p>
            <a:pPr>
              <a:buNone/>
            </a:pPr>
            <a:r>
              <a:rPr lang="fr-FR" u="sng" dirty="0"/>
              <a:t>Problématique </a:t>
            </a:r>
            <a:r>
              <a:rPr lang="fr-FR" dirty="0"/>
              <a:t>: Comment les ordinateurs arrivent ils à communiquer ? </a:t>
            </a:r>
          </a:p>
          <a:p>
            <a:pPr>
              <a:buNone/>
            </a:pPr>
            <a:endParaRPr lang="fr-FR" dirty="0"/>
          </a:p>
        </p:txBody>
      </p:sp>
      <p:sp>
        <p:nvSpPr>
          <p:cNvPr id="4" name="Titre 3"/>
          <p:cNvSpPr txBox="1">
            <a:spLocks/>
          </p:cNvSpPr>
          <p:nvPr/>
        </p:nvSpPr>
        <p:spPr>
          <a:xfrm>
            <a:off x="428596" y="28572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20 </a:t>
            </a:r>
          </a:p>
        </p:txBody>
      </p:sp>
      <p:pic>
        <p:nvPicPr>
          <p:cNvPr id="18434" name="Picture 2" descr="Résultat de recherche d'images pour &quot;commen tles ordinateurs arrivent ils à communiquer&quot;">
            <a:hlinkClick r:id="rId2"/>
          </p:cNvPr>
          <p:cNvPicPr>
            <a:picLocks noChangeAspect="1" noChangeArrowheads="1"/>
          </p:cNvPicPr>
          <p:nvPr/>
        </p:nvPicPr>
        <p:blipFill>
          <a:blip r:embed="rId3"/>
          <a:srcRect/>
          <a:stretch>
            <a:fillRect/>
          </a:stretch>
        </p:blipFill>
        <p:spPr bwMode="auto">
          <a:xfrm>
            <a:off x="2285984" y="4786322"/>
            <a:ext cx="2214578" cy="857256"/>
          </a:xfrm>
          <a:prstGeom prst="rect">
            <a:avLst/>
          </a:prstGeom>
          <a:noFill/>
        </p:spPr>
      </p:pic>
      <p:pic>
        <p:nvPicPr>
          <p:cNvPr id="18436" name="Picture 4" descr="Résultat de recherche d'images pour &quot;reseau&quot;">
            <a:hlinkClick r:id="rId4"/>
          </p:cNvPr>
          <p:cNvPicPr>
            <a:picLocks noChangeAspect="1" noChangeArrowheads="1"/>
          </p:cNvPicPr>
          <p:nvPr/>
        </p:nvPicPr>
        <p:blipFill>
          <a:blip r:embed="rId5"/>
          <a:srcRect/>
          <a:stretch>
            <a:fillRect/>
          </a:stretch>
        </p:blipFill>
        <p:spPr bwMode="auto">
          <a:xfrm>
            <a:off x="7072330" y="3500438"/>
            <a:ext cx="1238250" cy="1266826"/>
          </a:xfrm>
          <a:prstGeom prst="rect">
            <a:avLst/>
          </a:prstGeom>
          <a:noFill/>
        </p:spPr>
      </p:pic>
      <p:pic>
        <p:nvPicPr>
          <p:cNvPr id="18438" name="Picture 6" descr="Résultat de recherche d'images pour &quot;bonhomme blanc et cable&quot;">
            <a:hlinkClick r:id="rId6"/>
          </p:cNvPr>
          <p:cNvPicPr>
            <a:picLocks noChangeAspect="1" noChangeArrowheads="1"/>
          </p:cNvPicPr>
          <p:nvPr/>
        </p:nvPicPr>
        <p:blipFill>
          <a:blip r:embed="rId7"/>
          <a:srcRect/>
          <a:stretch>
            <a:fillRect/>
          </a:stretch>
        </p:blipFill>
        <p:spPr bwMode="auto">
          <a:xfrm>
            <a:off x="5000628" y="4500570"/>
            <a:ext cx="2571768" cy="1385893"/>
          </a:xfrm>
          <a:prstGeom prst="rect">
            <a:avLst/>
          </a:prstGeom>
          <a:noFill/>
        </p:spPr>
      </p:pic>
      <p:pic>
        <p:nvPicPr>
          <p:cNvPr id="18440" name="Picture 8" descr="Résultat de recherche d'images pour &quot;bonhomme blanc et cable&quot;">
            <a:hlinkClick r:id="rId8"/>
          </p:cNvPr>
          <p:cNvPicPr>
            <a:picLocks noChangeAspect="1" noChangeArrowheads="1"/>
          </p:cNvPicPr>
          <p:nvPr/>
        </p:nvPicPr>
        <p:blipFill>
          <a:blip r:embed="rId9"/>
          <a:srcRect/>
          <a:stretch>
            <a:fillRect/>
          </a:stretch>
        </p:blipFill>
        <p:spPr bwMode="auto">
          <a:xfrm>
            <a:off x="285720" y="4071942"/>
            <a:ext cx="1190625" cy="14287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0034" y="1928802"/>
            <a:ext cx="6400800" cy="1752600"/>
          </a:xfrm>
        </p:spPr>
        <p:txBody>
          <a:bodyPr>
            <a:normAutofit fontScale="70000" lnSpcReduction="20000"/>
          </a:bodyPr>
          <a:lstStyle/>
          <a:p>
            <a:r>
              <a:rPr lang="fr-FR" dirty="0"/>
              <a:t>Après une utilisation en 6</a:t>
            </a:r>
            <a:r>
              <a:rPr lang="fr-FR" baseline="30000" dirty="0"/>
              <a:t>ème</a:t>
            </a:r>
            <a:r>
              <a:rPr lang="fr-FR" dirty="0"/>
              <a:t> et 5</a:t>
            </a:r>
            <a:r>
              <a:rPr lang="fr-FR" baseline="30000" dirty="0"/>
              <a:t>ème</a:t>
            </a:r>
            <a:r>
              <a:rPr lang="fr-FR" dirty="0"/>
              <a:t>  du réseau, les élèves découvrent l'intérêt d'avoir un matériel informatique relié en réseau. Ce qui va permettre d'aborder le fonctionnement du plus grand réseau informatique "Internet" et d'en connaitre les règles d'utilisation.</a:t>
            </a:r>
          </a:p>
        </p:txBody>
      </p:sp>
      <p:sp>
        <p:nvSpPr>
          <p:cNvPr id="4" name="Titre 3"/>
          <p:cNvSpPr txBox="1">
            <a:spLocks/>
          </p:cNvSpPr>
          <p:nvPr/>
        </p:nvSpPr>
        <p:spPr>
          <a:xfrm>
            <a:off x="428596" y="28572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20 </a:t>
            </a:r>
          </a:p>
        </p:txBody>
      </p:sp>
      <p:sp>
        <p:nvSpPr>
          <p:cNvPr id="5" name="Rectangle 4"/>
          <p:cNvSpPr/>
          <p:nvPr/>
        </p:nvSpPr>
        <p:spPr>
          <a:xfrm>
            <a:off x="357158" y="3643314"/>
            <a:ext cx="4572000" cy="646331"/>
          </a:xfrm>
          <a:prstGeom prst="rect">
            <a:avLst/>
          </a:prstGeom>
        </p:spPr>
        <p:txBody>
          <a:bodyPr>
            <a:spAutoFit/>
          </a:bodyPr>
          <a:lstStyle/>
          <a:p>
            <a:r>
              <a:rPr lang="fr-FR" dirty="0"/>
              <a:t>Séance 1 : Comment transitent les informations dans le réseau du collège ?</a:t>
            </a:r>
          </a:p>
        </p:txBody>
      </p:sp>
      <p:sp>
        <p:nvSpPr>
          <p:cNvPr id="6" name="Rectangle 5"/>
          <p:cNvSpPr/>
          <p:nvPr/>
        </p:nvSpPr>
        <p:spPr>
          <a:xfrm>
            <a:off x="3428992" y="4429132"/>
            <a:ext cx="5002139" cy="369332"/>
          </a:xfrm>
          <a:prstGeom prst="rect">
            <a:avLst/>
          </a:prstGeom>
        </p:spPr>
        <p:txBody>
          <a:bodyPr wrap="none">
            <a:spAutoFit/>
          </a:bodyPr>
          <a:lstStyle/>
          <a:p>
            <a:r>
              <a:rPr lang="fr-FR" dirty="0"/>
              <a:t>Séance 2 Comment les ordinateurs se repèrent-ils ?</a:t>
            </a:r>
          </a:p>
        </p:txBody>
      </p:sp>
      <p:sp>
        <p:nvSpPr>
          <p:cNvPr id="7" name="Rectangle 6"/>
          <p:cNvSpPr/>
          <p:nvPr/>
        </p:nvSpPr>
        <p:spPr>
          <a:xfrm>
            <a:off x="3857620" y="4929198"/>
            <a:ext cx="5286380" cy="923330"/>
          </a:xfrm>
          <a:prstGeom prst="rect">
            <a:avLst/>
          </a:prstGeom>
        </p:spPr>
        <p:txBody>
          <a:bodyPr wrap="square">
            <a:spAutoFit/>
          </a:bodyPr>
          <a:lstStyle/>
          <a:p>
            <a:r>
              <a:rPr lang="fr-FR" dirty="0"/>
              <a:t>Séance 3 Qui a déjà téléchargé des vidéos, des films, de la musique… ?                                                     Avez vous des connaissances  qui ont reçu ce courrier ?</a:t>
            </a:r>
          </a:p>
        </p:txBody>
      </p:sp>
      <p:sp>
        <p:nvSpPr>
          <p:cNvPr id="66561" name="Rectangle 1"/>
          <p:cNvSpPr>
            <a:spLocks noChangeArrowheads="1"/>
          </p:cNvSpPr>
          <p:nvPr/>
        </p:nvSpPr>
        <p:spPr bwMode="auto">
          <a:xfrm>
            <a:off x="285720" y="5842337"/>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sng" strike="noStrike" cap="none" normalizeH="0" baseline="0" dirty="0">
                <a:ln>
                  <a:noFill/>
                </a:ln>
                <a:solidFill>
                  <a:schemeClr val="tx1"/>
                </a:solidFill>
                <a:effectLst/>
                <a:latin typeface="Arial" pitchFamily="34" charset="0"/>
                <a:ea typeface="Calibri" pitchFamily="34" charset="0"/>
                <a:cs typeface="Arial" pitchFamily="34" charset="0"/>
              </a:rPr>
              <a:t>Structuration des activit</a:t>
            </a:r>
            <a:r>
              <a:rPr kumimoji="0" lang="fr-FR" sz="1200" b="0" i="0" u="sng" strike="noStrike" cap="none" normalizeH="0" baseline="0" dirty="0">
                <a:ln>
                  <a:noFill/>
                </a:ln>
                <a:solidFill>
                  <a:schemeClr val="tx1"/>
                </a:solidFill>
                <a:effectLst/>
                <a:latin typeface="Calibri"/>
                <a:ea typeface="Calibri" pitchFamily="34" charset="0"/>
                <a:cs typeface="Arial" pitchFamily="34" charset="0"/>
              </a:rPr>
              <a:t>é</a:t>
            </a:r>
            <a:r>
              <a:rPr kumimoji="0" lang="fr-FR" sz="1200" b="0" i="0" u="sng" strike="noStrike" cap="none" normalizeH="0" baseline="0" dirty="0">
                <a:ln>
                  <a:noFill/>
                </a:ln>
                <a:solidFill>
                  <a:schemeClr val="tx1"/>
                </a:solidFill>
                <a:effectLst/>
                <a:latin typeface="Arial" pitchFamily="34" charset="0"/>
                <a:ea typeface="Calibri" pitchFamily="34" charset="0"/>
                <a:cs typeface="Arial" pitchFamily="34" charset="0"/>
              </a:rPr>
              <a:t>s</a:t>
            </a:r>
            <a:r>
              <a:rPr kumimoji="0" lang="fr-FR" sz="1200" b="0" i="0" u="sng" strike="noStrike" cap="none" normalizeH="0" baseline="0" dirty="0">
                <a:ln>
                  <a:noFill/>
                </a:ln>
                <a:solidFill>
                  <a:schemeClr val="tx1"/>
                </a:solidFill>
                <a:effectLst/>
                <a:latin typeface="Calibri"/>
                <a:ea typeface="Calibri" pitchFamily="34" charset="0"/>
                <a:cs typeface="Arial" pitchFamily="34" charset="0"/>
              </a:rPr>
              <a:t> </a:t>
            </a:r>
            <a:r>
              <a:rPr kumimoji="0" lang="fr-FR" sz="1200" b="0" i="0" u="sng"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fr-FR" sz="1200" b="0"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rgbClr val="000000"/>
                </a:solidFill>
                <a:effectLst/>
                <a:latin typeface="Arial" pitchFamily="34" charset="0"/>
                <a:ea typeface="Microsoft YaHei" pitchFamily="34" charset="-122"/>
                <a:cs typeface="Arial" pitchFamily="34" charset="0"/>
              </a:rPr>
              <a:t>Structure d'un réseau</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rgbClr val="000000"/>
                </a:solidFill>
                <a:effectLst/>
                <a:latin typeface="Arial" pitchFamily="34" charset="0"/>
                <a:ea typeface="Microsoft YaHei" pitchFamily="34" charset="-122"/>
                <a:cs typeface="Arial" pitchFamily="34" charset="0"/>
              </a:rPr>
              <a:t>Différents supports pour transmettre l'information dans un réseau</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err="1">
                <a:ln>
                  <a:noFill/>
                </a:ln>
                <a:solidFill>
                  <a:srgbClr val="000000"/>
                </a:solidFill>
                <a:effectLst/>
                <a:latin typeface="Arial" pitchFamily="34" charset="0"/>
                <a:ea typeface="Microsoft YaHei" pitchFamily="34" charset="-122"/>
                <a:cs typeface="Arial" pitchFamily="34" charset="0"/>
              </a:rPr>
              <a:t>Ip</a:t>
            </a:r>
            <a:r>
              <a:rPr kumimoji="0" lang="fr-FR" sz="1200" b="0" i="0" u="none" strike="noStrike" cap="none" normalizeH="0" baseline="0" dirty="0">
                <a:ln>
                  <a:noFill/>
                </a:ln>
                <a:solidFill>
                  <a:srgbClr val="000000"/>
                </a:solidFill>
                <a:effectLst/>
                <a:latin typeface="Arial" pitchFamily="34" charset="0"/>
                <a:ea typeface="Microsoft YaHei" pitchFamily="34" charset="-122"/>
                <a:cs typeface="Arial" pitchFamily="34" charset="0"/>
              </a:rPr>
              <a:t> et protocole http</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rgbClr val="000000"/>
                </a:solidFill>
                <a:effectLst/>
                <a:latin typeface="Arial" pitchFamily="34" charset="0"/>
                <a:ea typeface="Microsoft YaHei" pitchFamily="34" charset="-122"/>
                <a:cs typeface="Arial" pitchFamily="34" charset="0"/>
              </a:rPr>
              <a:t>Règles à respecter sur internet (copyright et </a:t>
            </a:r>
            <a:r>
              <a:rPr kumimoji="0" lang="fr-FR" sz="1200" b="0" i="0" u="none" strike="noStrike" cap="none" normalizeH="0" baseline="0" dirty="0" err="1">
                <a:ln>
                  <a:noFill/>
                </a:ln>
                <a:solidFill>
                  <a:srgbClr val="000000"/>
                </a:solidFill>
                <a:effectLst/>
                <a:latin typeface="Arial" pitchFamily="34" charset="0"/>
                <a:ea typeface="Microsoft YaHei" pitchFamily="34" charset="-122"/>
                <a:cs typeface="Arial" pitchFamily="34" charset="0"/>
              </a:rPr>
              <a:t>copyleft</a:t>
            </a:r>
            <a:r>
              <a:rPr kumimoji="0" lang="fr-FR" sz="1200" b="0" i="0" u="none" strike="noStrike" cap="none" normalizeH="0" baseline="0" dirty="0">
                <a:ln>
                  <a:noFill/>
                </a:ln>
                <a:solidFill>
                  <a:srgbClr val="000000"/>
                </a:solidFill>
                <a:effectLst/>
                <a:latin typeface="Arial" pitchFamily="34" charset="0"/>
                <a:ea typeface="Microsoft YaHei" pitchFamily="34" charset="-122"/>
                <a:cs typeface="Arial" pitchFamily="34" charset="0"/>
              </a:rPr>
              <a:t>... )</a:t>
            </a:r>
            <a:endParaRPr kumimoji="0" lang="fr-FR" sz="1200" b="0" i="0" u="none" strike="noStrike" cap="none" normalizeH="0" baseline="0" dirty="0">
              <a:ln>
                <a:noFill/>
              </a:ln>
              <a:solidFill>
                <a:schemeClr val="tx1"/>
              </a:solidFill>
              <a:effectLst/>
              <a:latin typeface="Arial" pitchFamily="34" charset="0"/>
              <a:cs typeface="Arial" pitchFamily="34" charset="0"/>
            </a:endParaRPr>
          </a:p>
        </p:txBody>
      </p:sp>
      <p:pic>
        <p:nvPicPr>
          <p:cNvPr id="66563" name="Picture 3" descr="Résultat de recherche d'images pour &quot;structuration d'un reseau&quot;">
            <a:hlinkClick r:id="rId2"/>
          </p:cNvPr>
          <p:cNvPicPr>
            <a:picLocks noChangeAspect="1" noChangeArrowheads="1"/>
          </p:cNvPicPr>
          <p:nvPr/>
        </p:nvPicPr>
        <p:blipFill>
          <a:blip r:embed="rId3"/>
          <a:srcRect/>
          <a:stretch>
            <a:fillRect/>
          </a:stretch>
        </p:blipFill>
        <p:spPr bwMode="auto">
          <a:xfrm>
            <a:off x="6643702" y="2571744"/>
            <a:ext cx="2214578" cy="1214446"/>
          </a:xfrm>
          <a:prstGeom prst="rect">
            <a:avLst/>
          </a:prstGeom>
          <a:noFill/>
        </p:spPr>
      </p:pic>
      <p:pic>
        <p:nvPicPr>
          <p:cNvPr id="66565" name="Picture 5" descr="Résultat de recherche d'images pour &quot;structuration d'un reseau&quot;">
            <a:hlinkClick r:id="rId4"/>
          </p:cNvPr>
          <p:cNvPicPr>
            <a:picLocks noChangeAspect="1" noChangeArrowheads="1"/>
          </p:cNvPicPr>
          <p:nvPr/>
        </p:nvPicPr>
        <p:blipFill>
          <a:blip r:embed="rId5"/>
          <a:srcRect/>
          <a:stretch>
            <a:fillRect/>
          </a:stretch>
        </p:blipFill>
        <p:spPr bwMode="auto">
          <a:xfrm>
            <a:off x="1214414" y="4357694"/>
            <a:ext cx="1200150" cy="126682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1900238"/>
          </a:xfrm>
        </p:spPr>
        <p:txBody>
          <a:bodyPr/>
          <a:lstStyle/>
          <a:p>
            <a:pPr>
              <a:buNone/>
            </a:pPr>
            <a:r>
              <a:rPr lang="fr-FR" u="sng" dirty="0"/>
              <a:t>Thème</a:t>
            </a:r>
            <a:r>
              <a:rPr lang="fr-FR" dirty="0"/>
              <a:t> : Se déplacer sur terre, mer, air</a:t>
            </a:r>
          </a:p>
          <a:p>
            <a:pPr>
              <a:buNone/>
            </a:pPr>
            <a:r>
              <a:rPr lang="fr-FR" u="sng" dirty="0"/>
              <a:t>Problématique </a:t>
            </a:r>
            <a:r>
              <a:rPr lang="fr-FR" dirty="0"/>
              <a:t>: Comment mesurer la distance correspondante  à un déplacement sur terre ? </a:t>
            </a:r>
          </a:p>
          <a:p>
            <a:pPr>
              <a:buNone/>
            </a:pPr>
            <a:endParaRPr lang="fr-FR" dirty="0"/>
          </a:p>
        </p:txBody>
      </p:sp>
      <p:sp>
        <p:nvSpPr>
          <p:cNvPr id="4" name="Titre 3"/>
          <p:cNvSpPr txBox="1">
            <a:spLocks/>
          </p:cNvSpPr>
          <p:nvPr/>
        </p:nvSpPr>
        <p:spPr>
          <a:xfrm>
            <a:off x="428596" y="28572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21 </a:t>
            </a:r>
          </a:p>
        </p:txBody>
      </p:sp>
      <p:pic>
        <p:nvPicPr>
          <p:cNvPr id="1433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7422" y="3643314"/>
            <a:ext cx="4967287" cy="2232025"/>
          </a:xfrm>
          <a:prstGeom prst="rect">
            <a:avLst/>
          </a:prstGeom>
          <a:noFill/>
          <a:ln w="9525" algn="in">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10" y="1928802"/>
            <a:ext cx="6400800" cy="1752600"/>
          </a:xfrm>
        </p:spPr>
        <p:txBody>
          <a:bodyPr>
            <a:normAutofit fontScale="25000" lnSpcReduction="20000"/>
          </a:bodyPr>
          <a:lstStyle/>
          <a:p>
            <a:pPr algn="l"/>
            <a:r>
              <a:rPr lang="fr-FR" sz="9600" dirty="0"/>
              <a:t>Cette séquence vise la découverte de systèmes techniques mesurant un parcours (podomètre compteur filaire de vélo, odomètre). Les élèves réalisent des mesures avec l’un des systèmes techniques et constatent des écarts dans les relevés pour des parcours pourtant identiques. Ils s’interrogent sur les raisons de ces écarts et la fiabilité des systèmes de mesure. </a:t>
            </a:r>
            <a:endParaRPr lang="fr-FR" sz="9600" b="1" dirty="0"/>
          </a:p>
          <a:p>
            <a:pPr algn="l"/>
            <a:r>
              <a:rPr lang="fr-FR" sz="9600" dirty="0"/>
              <a:t>.</a:t>
            </a:r>
            <a:endParaRPr lang="fr-FR" sz="9600" b="1" dirty="0"/>
          </a:p>
          <a:p>
            <a:endParaRPr lang="fr-FR" dirty="0"/>
          </a:p>
        </p:txBody>
      </p:sp>
      <p:sp>
        <p:nvSpPr>
          <p:cNvPr id="4" name="Titre 3"/>
          <p:cNvSpPr txBox="1">
            <a:spLocks/>
          </p:cNvSpPr>
          <p:nvPr/>
        </p:nvSpPr>
        <p:spPr>
          <a:xfrm>
            <a:off x="428596" y="28572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21 </a:t>
            </a:r>
          </a:p>
        </p:txBody>
      </p:sp>
      <p:sp>
        <p:nvSpPr>
          <p:cNvPr id="5" name="Rectangle 4"/>
          <p:cNvSpPr/>
          <p:nvPr/>
        </p:nvSpPr>
        <p:spPr>
          <a:xfrm>
            <a:off x="785786" y="4786322"/>
            <a:ext cx="4572000" cy="646331"/>
          </a:xfrm>
          <a:prstGeom prst="rect">
            <a:avLst/>
          </a:prstGeom>
        </p:spPr>
        <p:txBody>
          <a:bodyPr>
            <a:spAutoFit/>
          </a:bodyPr>
          <a:lstStyle/>
          <a:p>
            <a:r>
              <a:rPr lang="fr-FR" dirty="0"/>
              <a:t>Séance 1 : Pourquoi les OT n'indiquent pas le même résultat pour un parcours identique ?</a:t>
            </a:r>
          </a:p>
        </p:txBody>
      </p:sp>
      <p:sp>
        <p:nvSpPr>
          <p:cNvPr id="6" name="Rectangle 5"/>
          <p:cNvSpPr/>
          <p:nvPr/>
        </p:nvSpPr>
        <p:spPr>
          <a:xfrm>
            <a:off x="4286248" y="5715016"/>
            <a:ext cx="4989379" cy="369332"/>
          </a:xfrm>
          <a:prstGeom prst="rect">
            <a:avLst/>
          </a:prstGeom>
        </p:spPr>
        <p:txBody>
          <a:bodyPr wrap="none">
            <a:spAutoFit/>
          </a:bodyPr>
          <a:lstStyle/>
          <a:p>
            <a:r>
              <a:rPr lang="fr-FR" dirty="0"/>
              <a:t>Séance 2 : Comment fonctionne l'objet technique ?</a:t>
            </a:r>
          </a:p>
        </p:txBody>
      </p:sp>
      <p:pic>
        <p:nvPicPr>
          <p:cNvPr id="67586" name="Picture 2" descr="Podomètre ONwalk 500 noir - Electronique - GEONAUTE"/>
          <p:cNvPicPr>
            <a:picLocks noChangeAspect="1" noChangeArrowheads="1"/>
          </p:cNvPicPr>
          <p:nvPr/>
        </p:nvPicPr>
        <p:blipFill>
          <a:blip r:embed="rId2"/>
          <a:srcRect/>
          <a:stretch>
            <a:fillRect/>
          </a:stretch>
        </p:blipFill>
        <p:spPr bwMode="auto">
          <a:xfrm>
            <a:off x="7429520" y="2285992"/>
            <a:ext cx="819150" cy="819151"/>
          </a:xfrm>
          <a:prstGeom prst="rect">
            <a:avLst/>
          </a:prstGeom>
          <a:noFill/>
        </p:spPr>
      </p:pic>
      <p:pic>
        <p:nvPicPr>
          <p:cNvPr id="67588" name="Picture 4" descr="Résultat de recherche d'images pour &quot;odomètre&quot;">
            <a:hlinkClick r:id="rId3"/>
          </p:cNvPr>
          <p:cNvPicPr>
            <a:picLocks noChangeAspect="1" noChangeArrowheads="1"/>
          </p:cNvPicPr>
          <p:nvPr/>
        </p:nvPicPr>
        <p:blipFill>
          <a:blip r:embed="rId4"/>
          <a:srcRect/>
          <a:stretch>
            <a:fillRect/>
          </a:stretch>
        </p:blipFill>
        <p:spPr bwMode="auto">
          <a:xfrm>
            <a:off x="7000892" y="3857628"/>
            <a:ext cx="1285875" cy="128587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1971676"/>
          </a:xfrm>
        </p:spPr>
        <p:txBody>
          <a:bodyPr/>
          <a:lstStyle/>
          <a:p>
            <a:pPr>
              <a:buNone/>
            </a:pPr>
            <a:r>
              <a:rPr lang="fr-FR" u="sng" dirty="0"/>
              <a:t>Thème</a:t>
            </a:r>
            <a:r>
              <a:rPr lang="fr-FR" dirty="0"/>
              <a:t> : Préserver la santé et aider l’homme</a:t>
            </a:r>
          </a:p>
          <a:p>
            <a:pPr>
              <a:buNone/>
            </a:pPr>
            <a:r>
              <a:rPr lang="fr-FR" u="sng" dirty="0"/>
              <a:t>Problématique</a:t>
            </a:r>
            <a:r>
              <a:rPr lang="fr-FR" dirty="0"/>
              <a:t> : Comment la technologie nous informe sur notre santé ?</a:t>
            </a:r>
          </a:p>
          <a:p>
            <a:pPr>
              <a:buNone/>
            </a:pPr>
            <a:endParaRPr lang="fr-FR" dirty="0"/>
          </a:p>
        </p:txBody>
      </p:sp>
      <p:sp>
        <p:nvSpPr>
          <p:cNvPr id="4" name="Titre 3"/>
          <p:cNvSpPr txBox="1">
            <a:spLocks/>
          </p:cNvSpPr>
          <p:nvPr/>
        </p:nvSpPr>
        <p:spPr>
          <a:xfrm>
            <a:off x="500034" y="28572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22 </a:t>
            </a:r>
          </a:p>
        </p:txBody>
      </p:sp>
      <p:pic>
        <p:nvPicPr>
          <p:cNvPr id="133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7422" y="3571876"/>
            <a:ext cx="5327650" cy="2159000"/>
          </a:xfrm>
          <a:prstGeom prst="rect">
            <a:avLst/>
          </a:prstGeom>
          <a:noFill/>
          <a:ln w="9525" algn="in">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257428"/>
          </a:xfrm>
        </p:spPr>
        <p:txBody>
          <a:bodyPr/>
          <a:lstStyle/>
          <a:p>
            <a:pPr>
              <a:buNone/>
            </a:pPr>
            <a:r>
              <a:rPr lang="fr-FR" dirty="0"/>
              <a:t>Cette séquence permet aux élèves de découvrir les technologies utilisées pour surveiller notre santé ainsi qu'à en définir les limites d'utilisation.</a:t>
            </a:r>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22 </a:t>
            </a:r>
          </a:p>
        </p:txBody>
      </p:sp>
      <p:sp>
        <p:nvSpPr>
          <p:cNvPr id="5" name="Rectangle 4"/>
          <p:cNvSpPr/>
          <p:nvPr/>
        </p:nvSpPr>
        <p:spPr>
          <a:xfrm>
            <a:off x="1357290" y="3929066"/>
            <a:ext cx="4572000" cy="646331"/>
          </a:xfrm>
          <a:prstGeom prst="rect">
            <a:avLst/>
          </a:prstGeom>
        </p:spPr>
        <p:txBody>
          <a:bodyPr>
            <a:spAutoFit/>
          </a:bodyPr>
          <a:lstStyle/>
          <a:p>
            <a:r>
              <a:rPr lang="fr-FR" dirty="0"/>
              <a:t>Séance 1 : Comment mesure t on sa fréquence cardiaque ?</a:t>
            </a:r>
          </a:p>
        </p:txBody>
      </p:sp>
      <p:sp>
        <p:nvSpPr>
          <p:cNvPr id="6" name="Rectangle 5"/>
          <p:cNvSpPr/>
          <p:nvPr/>
        </p:nvSpPr>
        <p:spPr>
          <a:xfrm>
            <a:off x="3857620" y="4572008"/>
            <a:ext cx="4572000" cy="646331"/>
          </a:xfrm>
          <a:prstGeom prst="rect">
            <a:avLst/>
          </a:prstGeom>
        </p:spPr>
        <p:txBody>
          <a:bodyPr>
            <a:spAutoFit/>
          </a:bodyPr>
          <a:lstStyle/>
          <a:p>
            <a:r>
              <a:rPr lang="fr-FR" dirty="0"/>
              <a:t>Séance 2 : Comment sont transmises les informations en télémédecine (ou télésanté) ?</a:t>
            </a:r>
          </a:p>
        </p:txBody>
      </p:sp>
      <p:sp>
        <p:nvSpPr>
          <p:cNvPr id="7" name="Rectangle 6"/>
          <p:cNvSpPr/>
          <p:nvPr/>
        </p:nvSpPr>
        <p:spPr>
          <a:xfrm>
            <a:off x="2285984" y="5572140"/>
            <a:ext cx="4572000" cy="646331"/>
          </a:xfrm>
          <a:prstGeom prst="rect">
            <a:avLst/>
          </a:prstGeom>
        </p:spPr>
        <p:txBody>
          <a:bodyPr>
            <a:spAutoFit/>
          </a:bodyPr>
          <a:lstStyle/>
          <a:p>
            <a:r>
              <a:rPr lang="fr-FR" dirty="0"/>
              <a:t>Séance 3 : Etre en permanence connecté, est-ce sans conséquences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u="sng" dirty="0"/>
              <a:t>Thème de la séquence </a:t>
            </a:r>
            <a:r>
              <a:rPr lang="fr-FR" dirty="0"/>
              <a:t>: Franchir un obstacle</a:t>
            </a:r>
          </a:p>
          <a:p>
            <a:pPr>
              <a:buNone/>
            </a:pPr>
            <a:endParaRPr lang="fr-FR" u="sng" dirty="0"/>
          </a:p>
          <a:p>
            <a:pPr>
              <a:buNone/>
            </a:pPr>
            <a:r>
              <a:rPr lang="fr-FR" u="sng" dirty="0"/>
              <a:t>Problématique</a:t>
            </a:r>
            <a:r>
              <a:rPr lang="fr-FR" dirty="0"/>
              <a:t> : Comment intégrer un ouvrage dans son environnement ? </a:t>
            </a:r>
          </a:p>
          <a:p>
            <a:pPr>
              <a:buNone/>
            </a:pPr>
            <a:endParaRPr lang="fr-FR" dirty="0"/>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2 </a:t>
            </a:r>
          </a:p>
        </p:txBody>
      </p:sp>
      <p:pic>
        <p:nvPicPr>
          <p:cNvPr id="5" name="Picture 20" descr="F:\Séquence 3ème\Canal seine nord\carte_Seine-Nord_201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3570" y="3357562"/>
            <a:ext cx="2254087" cy="316699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1971676"/>
          </a:xfrm>
        </p:spPr>
        <p:txBody>
          <a:bodyPr/>
          <a:lstStyle/>
          <a:p>
            <a:pPr>
              <a:buNone/>
            </a:pPr>
            <a:r>
              <a:rPr lang="fr-FR" u="sng" dirty="0"/>
              <a:t>Thème</a:t>
            </a:r>
            <a:r>
              <a:rPr lang="fr-FR" dirty="0"/>
              <a:t> : Programmer un objet </a:t>
            </a:r>
          </a:p>
          <a:p>
            <a:pPr>
              <a:buNone/>
            </a:pPr>
            <a:r>
              <a:rPr lang="fr-FR" u="sng" dirty="0"/>
              <a:t>Problématique</a:t>
            </a:r>
            <a:r>
              <a:rPr lang="fr-FR" dirty="0"/>
              <a:t> : Comment utiliser la technologie RFID ? (ouvrir automatiquement un portail)</a:t>
            </a:r>
          </a:p>
        </p:txBody>
      </p:sp>
      <p:sp>
        <p:nvSpPr>
          <p:cNvPr id="4" name="Titre 3"/>
          <p:cNvSpPr txBox="1">
            <a:spLocks/>
          </p:cNvSpPr>
          <p:nvPr/>
        </p:nvSpPr>
        <p:spPr>
          <a:xfrm>
            <a:off x="500034" y="28572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23 </a:t>
            </a: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44" y="3357562"/>
            <a:ext cx="4464050" cy="2663825"/>
          </a:xfrm>
          <a:prstGeom prst="rect">
            <a:avLst/>
          </a:prstGeom>
          <a:noFill/>
          <a:ln w="9525" algn="in">
            <a:noFill/>
            <a:miter lim="800000"/>
            <a:headEnd/>
            <a:tailEnd/>
          </a:ln>
          <a:effec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5" y="3305175"/>
            <a:ext cx="4286280" cy="2944351"/>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114552"/>
          </a:xfrm>
        </p:spPr>
        <p:txBody>
          <a:bodyPr>
            <a:normAutofit/>
          </a:bodyPr>
          <a:lstStyle/>
          <a:p>
            <a:pPr>
              <a:buNone/>
            </a:pPr>
            <a:r>
              <a:rPr lang="fr-FR" sz="2000" dirty="0"/>
              <a:t>Cette séquence débute par une séance d'observation et d'analyse d'un système automatique en fonctionnement. Elle se poursuivra par la découverte d'un système de commande utilisant la technologie RFID afin de l'adapter à notre système. La finalité de la séquence étant de programmer le fonctionnement automatique d'un portail.</a:t>
            </a:r>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23 </a:t>
            </a:r>
          </a:p>
        </p:txBody>
      </p:sp>
      <p:sp>
        <p:nvSpPr>
          <p:cNvPr id="68609" name="Rectangle 1"/>
          <p:cNvSpPr>
            <a:spLocks noChangeArrowheads="1"/>
          </p:cNvSpPr>
          <p:nvPr/>
        </p:nvSpPr>
        <p:spPr bwMode="auto">
          <a:xfrm>
            <a:off x="357158" y="3643314"/>
            <a:ext cx="7148111" cy="3175188"/>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a:ln>
                  <a:noFill/>
                </a:ln>
                <a:solidFill>
                  <a:schemeClr val="tx1"/>
                </a:solidFill>
                <a:effectLst/>
                <a:latin typeface="Arial" pitchFamily="34" charset="0"/>
                <a:ea typeface="Times New Roman" pitchFamily="18" charset="0"/>
                <a:cs typeface="Arial" pitchFamily="34" charset="0"/>
              </a:rPr>
              <a:t>Séance 1</a:t>
            </a: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 : Présentation de la problématique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Comment fonctionne un système automatique (portail) ?</a:t>
            </a:r>
            <a:endParaRPr kumimoji="0" lang="fr-FR" b="1" i="0" u="none" strike="noStrike" cap="none" normalizeH="0" baseline="0" dirty="0">
              <a:ln>
                <a:noFill/>
              </a:ln>
              <a:solidFill>
                <a:srgbClr val="4F81BD"/>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Les élèves, en îlots, visualisent une capsule vidéo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montrant le fonctionnement d’un portail automatique. </a:t>
            </a:r>
            <a:endParaRPr kumimoji="0" lang="fr-FR" b="1" i="1" u="none" strike="noStrike" cap="none" normalizeH="0" baseline="0" dirty="0">
              <a:ln>
                <a:noFill/>
              </a:ln>
              <a:solidFill>
                <a:srgbClr val="4F81BD"/>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A l’aide d’un document, ils doivent décrire le système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avec des phrases simples : </a:t>
            </a:r>
            <a:endParaRPr kumimoji="0" lang="fr-FR" b="1" i="1" u="none" strike="noStrike" cap="none" normalizeH="0" baseline="0" dirty="0">
              <a:ln>
                <a:noFill/>
              </a:ln>
              <a:solidFill>
                <a:srgbClr val="4F81BD"/>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Quels sont les gestes exécutés par le conducteur du véhicule ?</a:t>
            </a:r>
            <a:endParaRPr kumimoji="0" lang="fr-FR" b="1" i="1" u="none" strike="noStrike" cap="none" normalizeH="0" baseline="0" dirty="0">
              <a:ln>
                <a:noFill/>
              </a:ln>
              <a:solidFill>
                <a:srgbClr val="4F81BD"/>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Quelles sont les actions réalisées par le système ?</a:t>
            </a:r>
            <a:endParaRPr kumimoji="0" lang="fr-FR" b="1" i="1" u="none" strike="noStrike" cap="none" normalizeH="0" baseline="0" dirty="0">
              <a:ln>
                <a:noFill/>
              </a:ln>
              <a:solidFill>
                <a:srgbClr val="4F81BD"/>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Y-a-t-il une chronologie dans l’exécution des tâches ?</a:t>
            </a:r>
            <a:endParaRPr kumimoji="0" lang="fr-FR" b="1" i="1" u="none" strike="noStrike" cap="none" normalizeH="0" baseline="0" dirty="0">
              <a:ln>
                <a:noFill/>
              </a:ln>
              <a:solidFill>
                <a:srgbClr val="4F81BD"/>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Comment le système automatique peut-il se repérer ?</a:t>
            </a:r>
            <a:endParaRPr kumimoji="0" lang="fr-FR" b="1" i="1" u="none" strike="noStrike" cap="none" normalizeH="0" baseline="0" dirty="0">
              <a:ln>
                <a:noFill/>
              </a:ln>
              <a:solidFill>
                <a:srgbClr val="4F81BD"/>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68611" name="Picture 3" descr="Résultat de recherche d'images pour &quot;portail automatise&quot;">
            <a:hlinkClick r:id="rId2"/>
          </p:cNvPr>
          <p:cNvPicPr>
            <a:picLocks noChangeAspect="1" noChangeArrowheads="1"/>
          </p:cNvPicPr>
          <p:nvPr/>
        </p:nvPicPr>
        <p:blipFill>
          <a:blip r:embed="rId3"/>
          <a:srcRect/>
          <a:stretch>
            <a:fillRect/>
          </a:stretch>
        </p:blipFill>
        <p:spPr bwMode="auto">
          <a:xfrm>
            <a:off x="6715140" y="3357562"/>
            <a:ext cx="2214578" cy="1143008"/>
          </a:xfrm>
          <a:prstGeom prst="rect">
            <a:avLst/>
          </a:prstGeom>
          <a:noFill/>
        </p:spPr>
      </p:pic>
      <p:pic>
        <p:nvPicPr>
          <p:cNvPr id="68613" name="Picture 5" descr="Résultat de recherche d'images pour &quot;portail automatise&quot;">
            <a:hlinkClick r:id="rId4"/>
          </p:cNvPr>
          <p:cNvPicPr>
            <a:picLocks noChangeAspect="1" noChangeArrowheads="1"/>
          </p:cNvPicPr>
          <p:nvPr/>
        </p:nvPicPr>
        <p:blipFill>
          <a:blip r:embed="rId5"/>
          <a:srcRect/>
          <a:stretch>
            <a:fillRect/>
          </a:stretch>
        </p:blipFill>
        <p:spPr bwMode="auto">
          <a:xfrm>
            <a:off x="7715272" y="5643578"/>
            <a:ext cx="1038225" cy="781051"/>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r>
              <a:rPr lang="x-none" b="1"/>
              <a:t>Séance 2 : Comment être « reconnu » par son portail ?</a:t>
            </a:r>
            <a:endParaRPr lang="fr-FR" b="1" dirty="0"/>
          </a:p>
          <a:p>
            <a:pPr>
              <a:buNone/>
            </a:pPr>
            <a:r>
              <a:rPr lang="x-none" b="1"/>
              <a:t>Travail en îlots à l’aide de documents, de courts reportages</a:t>
            </a:r>
            <a:r>
              <a:rPr lang="fr-FR" b="1" dirty="0"/>
              <a:t> </a:t>
            </a:r>
            <a:r>
              <a:rPr lang="x-none" b="1"/>
              <a:t>permettant de découvrir les applications de la technologie</a:t>
            </a:r>
            <a:endParaRPr lang="fr-FR" b="1" dirty="0"/>
          </a:p>
          <a:p>
            <a:pPr>
              <a:buNone/>
            </a:pPr>
            <a:r>
              <a:rPr lang="x-none" b="1"/>
              <a:t> RFID dans notre vie quotidienne .</a:t>
            </a:r>
            <a:endParaRPr lang="fr-FR" b="1" dirty="0"/>
          </a:p>
          <a:p>
            <a:pPr>
              <a:buNone/>
            </a:pPr>
            <a:endParaRPr lang="fr-FR" b="1" i="1" dirty="0"/>
          </a:p>
          <a:p>
            <a:pPr>
              <a:buNone/>
            </a:pPr>
            <a:endParaRPr lang="fr-FR" b="1" i="1" dirty="0"/>
          </a:p>
          <a:p>
            <a:pPr>
              <a:buNone/>
            </a:pPr>
            <a:r>
              <a:rPr lang="x-none" b="1"/>
              <a:t>Réalisation d’une critique personnelle sur l’évolution et la place de cette technologie au quotidien. Quels sont les avantages, les dérives possibles ? La notion de traçabilité, d’identification peut être abordée.</a:t>
            </a:r>
            <a:endParaRPr lang="fr-FR" b="1" i="1" dirty="0"/>
          </a:p>
          <a:p>
            <a:pPr>
              <a:buNone/>
            </a:pPr>
            <a:r>
              <a:rPr lang="x-none" b="1"/>
              <a:t>Comment mettre en œuvre cette technologie sur le portail automatique ? Carte ? Badge ? Identification du véhicule ?</a:t>
            </a:r>
            <a:endParaRPr lang="fr-FR" b="1" i="1" dirty="0"/>
          </a:p>
          <a:p>
            <a:pPr>
              <a:buNone/>
            </a:pPr>
            <a:r>
              <a:rPr lang="x-none" b="1"/>
              <a:t>Réalisation de schémas, de croquis, permettant de positionner pertinemment ce système.</a:t>
            </a:r>
            <a:endParaRPr lang="fr-FR" b="1" i="1" dirty="0"/>
          </a:p>
          <a:p>
            <a:endParaRPr lang="fr-FR" dirty="0"/>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23 </a:t>
            </a:r>
          </a:p>
        </p:txBody>
      </p:sp>
      <p:pic>
        <p:nvPicPr>
          <p:cNvPr id="71682" name="Picture 2" descr="Résultat de recherche d'images pour &quot;portail et RFID&quot;">
            <a:hlinkClick r:id="rId2"/>
          </p:cNvPr>
          <p:cNvPicPr>
            <a:picLocks noChangeAspect="1" noChangeArrowheads="1"/>
          </p:cNvPicPr>
          <p:nvPr/>
        </p:nvPicPr>
        <p:blipFill>
          <a:blip r:embed="rId3"/>
          <a:srcRect/>
          <a:stretch>
            <a:fillRect/>
          </a:stretch>
        </p:blipFill>
        <p:spPr bwMode="auto">
          <a:xfrm>
            <a:off x="7286644" y="5786454"/>
            <a:ext cx="1390650" cy="523875"/>
          </a:xfrm>
          <a:prstGeom prst="rect">
            <a:avLst/>
          </a:prstGeom>
          <a:noFill/>
        </p:spPr>
      </p:pic>
      <p:pic>
        <p:nvPicPr>
          <p:cNvPr id="71684" name="Picture 4" descr="Résultat de recherche d'images pour &quot;portail et RFID&quot;">
            <a:hlinkClick r:id="rId4"/>
          </p:cNvPr>
          <p:cNvPicPr>
            <a:picLocks noChangeAspect="1" noChangeArrowheads="1"/>
          </p:cNvPicPr>
          <p:nvPr/>
        </p:nvPicPr>
        <p:blipFill>
          <a:blip r:embed="rId5"/>
          <a:srcRect/>
          <a:stretch>
            <a:fillRect/>
          </a:stretch>
        </p:blipFill>
        <p:spPr bwMode="auto">
          <a:xfrm>
            <a:off x="7715272" y="1928802"/>
            <a:ext cx="1276350" cy="126682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r>
              <a:rPr lang="x-none" b="1"/>
              <a:t>Séance 3 : Programmation</a:t>
            </a:r>
            <a:endParaRPr lang="fr-FR" b="1" dirty="0"/>
          </a:p>
          <a:p>
            <a:r>
              <a:rPr lang="fr-FR" dirty="0"/>
              <a:t>Présentation d’une partie du programme d’ouverture-fermeture du portail.</a:t>
            </a:r>
          </a:p>
          <a:p>
            <a:r>
              <a:rPr lang="x-none" b="1"/>
              <a:t>Les élèves doivent programmer l’ouverture du portail en intégrant le module RFID et en vérifiant le comportement attendu.</a:t>
            </a:r>
            <a:endParaRPr lang="fr-FR" b="1" i="1" dirty="0"/>
          </a:p>
          <a:p>
            <a:r>
              <a:rPr lang="x-none" b="1"/>
              <a:t>Transfert sur une carte programmable et pilotage d’une maquette.</a:t>
            </a:r>
            <a:endParaRPr lang="fr-FR" b="1" i="1" dirty="0"/>
          </a:p>
          <a:p>
            <a:r>
              <a:rPr lang="x-none" b="1"/>
              <a:t>Présentation d’une partie du programme d’ouverture-fermeture du portail.</a:t>
            </a:r>
            <a:endParaRPr lang="fr-FR" b="1" i="1" dirty="0"/>
          </a:p>
          <a:p>
            <a:r>
              <a:rPr lang="x-none" b="1"/>
              <a:t>Les élèves doivent programmer l’ouverture du portail en intégrant le module RFID et en vérifiant le comportement attendu.</a:t>
            </a:r>
            <a:endParaRPr lang="fr-FR" b="1" i="1" dirty="0"/>
          </a:p>
          <a:p>
            <a:r>
              <a:rPr lang="x-none" b="1"/>
              <a:t>Transfert sur une carte programmable et pilotage d’une maquette.</a:t>
            </a:r>
            <a:endParaRPr lang="fr-FR" b="1" i="1" dirty="0"/>
          </a:p>
          <a:p>
            <a:endParaRPr lang="fr-FR" dirty="0"/>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23 </a:t>
            </a:r>
          </a:p>
        </p:txBody>
      </p:sp>
      <p:pic>
        <p:nvPicPr>
          <p:cNvPr id="70660" name="Picture 4" descr="C:\Users\r.hamani.LYCEE-NUMERIQUE\Pictures\photo portai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2066" y="5000636"/>
            <a:ext cx="3143224" cy="1654559"/>
          </a:xfrm>
          <a:prstGeom prst="rect">
            <a:avLst/>
          </a:prstGeom>
          <a:noFill/>
        </p:spPr>
      </p:pic>
      <p:pic>
        <p:nvPicPr>
          <p:cNvPr id="7066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786" y="5000636"/>
            <a:ext cx="3041247" cy="1714512"/>
          </a:xfrm>
          <a:prstGeom prst="rect">
            <a:avLst/>
          </a:prstGeom>
          <a:noFill/>
          <a:ln w="9525" algn="in">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2185990"/>
          </a:xfrm>
        </p:spPr>
        <p:txBody>
          <a:bodyPr/>
          <a:lstStyle/>
          <a:p>
            <a:pPr>
              <a:buNone/>
            </a:pPr>
            <a:r>
              <a:rPr lang="fr-FR" u="sng" dirty="0"/>
              <a:t>Thème</a:t>
            </a:r>
            <a:r>
              <a:rPr lang="fr-FR" dirty="0"/>
              <a:t> : Programmer un objet </a:t>
            </a:r>
          </a:p>
          <a:p>
            <a:pPr>
              <a:buNone/>
            </a:pPr>
            <a:r>
              <a:rPr lang="fr-FR" u="sng" dirty="0"/>
              <a:t>Problématique</a:t>
            </a:r>
            <a:r>
              <a:rPr lang="fr-FR" dirty="0"/>
              <a:t> : Comment piloter par l’intermédiaire d’un Smartphone ou d’une tablette un système technique ? </a:t>
            </a:r>
          </a:p>
        </p:txBody>
      </p:sp>
      <p:sp>
        <p:nvSpPr>
          <p:cNvPr id="4" name="Titre 3"/>
          <p:cNvSpPr txBox="1">
            <a:spLocks/>
          </p:cNvSpPr>
          <p:nvPr/>
        </p:nvSpPr>
        <p:spPr>
          <a:xfrm>
            <a:off x="500034" y="28572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24 </a:t>
            </a:r>
          </a:p>
        </p:txBody>
      </p:sp>
      <p:pic>
        <p:nvPicPr>
          <p:cNvPr id="11266" name="Picture 2" descr="Résultat de recherche d'images pour &quot;piloter un système avec un smartphone&quot;">
            <a:hlinkClick r:id="rId2"/>
          </p:cNvPr>
          <p:cNvPicPr>
            <a:picLocks noChangeAspect="1" noChangeArrowheads="1"/>
          </p:cNvPicPr>
          <p:nvPr/>
        </p:nvPicPr>
        <p:blipFill>
          <a:blip r:embed="rId3"/>
          <a:srcRect/>
          <a:stretch>
            <a:fillRect/>
          </a:stretch>
        </p:blipFill>
        <p:spPr bwMode="auto">
          <a:xfrm>
            <a:off x="1285852" y="4643446"/>
            <a:ext cx="1714512" cy="1428760"/>
          </a:xfrm>
          <a:prstGeom prst="rect">
            <a:avLst/>
          </a:prstGeom>
          <a:noFill/>
        </p:spPr>
      </p:pic>
      <p:pic>
        <p:nvPicPr>
          <p:cNvPr id="11268" name="Picture 4" descr="Résultat de recherche d'images pour &quot;piloter un système avec un smartphone&quot;">
            <a:hlinkClick r:id="rId4"/>
          </p:cNvPr>
          <p:cNvPicPr>
            <a:picLocks noChangeAspect="1" noChangeArrowheads="1"/>
          </p:cNvPicPr>
          <p:nvPr/>
        </p:nvPicPr>
        <p:blipFill>
          <a:blip r:embed="rId5"/>
          <a:srcRect/>
          <a:stretch>
            <a:fillRect/>
          </a:stretch>
        </p:blipFill>
        <p:spPr bwMode="auto">
          <a:xfrm>
            <a:off x="4929190" y="4143380"/>
            <a:ext cx="2500321" cy="1500198"/>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Cette séquence doit permettre à un élève de comprendre les principes utilisés pour piloter un système technique  (à base d'</a:t>
            </a:r>
            <a:r>
              <a:rPr lang="fr-FR" dirty="0" err="1"/>
              <a:t>Arduino</a:t>
            </a:r>
            <a:r>
              <a:rPr lang="fr-FR" dirty="0"/>
              <a:t>) à partir d'une application sous </a:t>
            </a:r>
            <a:r>
              <a:rPr lang="fr-FR" dirty="0" err="1"/>
              <a:t>Android</a:t>
            </a:r>
            <a:r>
              <a:rPr lang="fr-FR" dirty="0"/>
              <a:t> (en </a:t>
            </a:r>
            <a:r>
              <a:rPr lang="fr-FR" dirty="0" err="1"/>
              <a:t>bluetooth</a:t>
            </a:r>
            <a:r>
              <a:rPr lang="fr-FR" dirty="0"/>
              <a:t>). L'élève abordera la notion de transmission de l'information, développera une application sous </a:t>
            </a:r>
            <a:r>
              <a:rPr lang="fr-FR" dirty="0" err="1"/>
              <a:t>App</a:t>
            </a:r>
            <a:r>
              <a:rPr lang="fr-FR" dirty="0"/>
              <a:t>-</a:t>
            </a:r>
            <a:r>
              <a:rPr lang="fr-FR" dirty="0" err="1"/>
              <a:t>Inventor</a:t>
            </a:r>
            <a:r>
              <a:rPr lang="fr-FR" dirty="0"/>
              <a:t> et  </a:t>
            </a:r>
            <a:r>
              <a:rPr lang="fr-FR" dirty="0" err="1"/>
              <a:t>integrera</a:t>
            </a:r>
            <a:r>
              <a:rPr lang="fr-FR" dirty="0"/>
              <a:t> sous </a:t>
            </a:r>
            <a:r>
              <a:rPr lang="fr-FR" dirty="0" err="1"/>
              <a:t>Arduino</a:t>
            </a:r>
            <a:r>
              <a:rPr lang="fr-FR" dirty="0"/>
              <a:t> (</a:t>
            </a:r>
            <a:r>
              <a:rPr lang="fr-FR" dirty="0" err="1"/>
              <a:t>Ardublock</a:t>
            </a:r>
            <a:r>
              <a:rPr lang="fr-FR" dirty="0"/>
              <a:t>) la gestion du </a:t>
            </a:r>
            <a:r>
              <a:rPr lang="fr-FR" dirty="0" err="1"/>
              <a:t>bluetooth</a:t>
            </a:r>
            <a:r>
              <a:rPr lang="fr-FR" dirty="0"/>
              <a:t> pour le pilotage à distance.</a:t>
            </a:r>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24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1828800"/>
          </a:xfrm>
        </p:spPr>
        <p:txBody>
          <a:bodyPr/>
          <a:lstStyle/>
          <a:p>
            <a:pPr algn="ctr">
              <a:buNone/>
            </a:pPr>
            <a:r>
              <a:rPr lang="fr-FR" dirty="0">
                <a:solidFill>
                  <a:srgbClr val="FF0000"/>
                </a:solidFill>
              </a:rPr>
              <a:t>Projet n° 4</a:t>
            </a:r>
          </a:p>
          <a:p>
            <a:pPr algn="ctr">
              <a:buNone/>
            </a:pPr>
            <a:r>
              <a:rPr lang="fr-FR" dirty="0">
                <a:solidFill>
                  <a:srgbClr val="FF0000"/>
                </a:solidFill>
              </a:rPr>
              <a:t>Challenge robotique</a:t>
            </a:r>
          </a:p>
          <a:p>
            <a:pPr algn="ctr">
              <a:buNone/>
            </a:pPr>
            <a:endParaRPr lang="fr-FR" dirty="0">
              <a:solidFill>
                <a:srgbClr val="FF0000"/>
              </a:solidFill>
            </a:endParaRPr>
          </a:p>
        </p:txBody>
      </p:sp>
      <p:sp>
        <p:nvSpPr>
          <p:cNvPr id="4" name="Titre 3"/>
          <p:cNvSpPr txBox="1">
            <a:spLocks/>
          </p:cNvSpPr>
          <p:nvPr/>
        </p:nvSpPr>
        <p:spPr>
          <a:xfrm>
            <a:off x="500034" y="28572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25/26/27 </a:t>
            </a:r>
          </a:p>
        </p:txBody>
      </p:sp>
      <p:pic>
        <p:nvPicPr>
          <p:cNvPr id="102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5984" y="3429000"/>
            <a:ext cx="5399087" cy="2232025"/>
          </a:xfrm>
          <a:prstGeom prst="rect">
            <a:avLst/>
          </a:prstGeom>
          <a:noFill/>
          <a:ln w="9525" algn="in">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757362"/>
          </a:xfrm>
        </p:spPr>
        <p:txBody>
          <a:bodyPr/>
          <a:lstStyle/>
          <a:p>
            <a:pPr>
              <a:buNone/>
            </a:pPr>
            <a:r>
              <a:rPr lang="fr-FR" dirty="0"/>
              <a:t>Les élèves découvrent le challenge. Ils listent les contraintes et élaborent  des stratégies pour relever le défi proposé</a:t>
            </a:r>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25</a:t>
            </a:r>
          </a:p>
        </p:txBody>
      </p:sp>
      <p:sp>
        <p:nvSpPr>
          <p:cNvPr id="5" name="Rectangle 4"/>
          <p:cNvSpPr/>
          <p:nvPr/>
        </p:nvSpPr>
        <p:spPr>
          <a:xfrm>
            <a:off x="3357554" y="3071810"/>
            <a:ext cx="5058693" cy="923330"/>
          </a:xfrm>
          <a:prstGeom prst="rect">
            <a:avLst/>
          </a:prstGeom>
        </p:spPr>
        <p:txBody>
          <a:bodyPr wrap="none">
            <a:spAutoFit/>
          </a:bodyPr>
          <a:lstStyle/>
          <a:p>
            <a:r>
              <a:rPr lang="fr-FR" u="sng" dirty="0"/>
              <a:t>Séance 1 </a:t>
            </a:r>
            <a:r>
              <a:rPr lang="fr-FR" dirty="0"/>
              <a:t>Comment élaborer le cahier des charges ?</a:t>
            </a:r>
          </a:p>
          <a:p>
            <a:r>
              <a:rPr lang="fr-FR" dirty="0"/>
              <a:t>A partir du règlement du défi, les élèves complètent</a:t>
            </a:r>
          </a:p>
          <a:p>
            <a:r>
              <a:rPr lang="fr-FR" dirty="0"/>
              <a:t> le cahier des charges.</a:t>
            </a:r>
          </a:p>
        </p:txBody>
      </p:sp>
      <p:sp>
        <p:nvSpPr>
          <p:cNvPr id="6" name="Rectangle 5"/>
          <p:cNvSpPr/>
          <p:nvPr/>
        </p:nvSpPr>
        <p:spPr>
          <a:xfrm>
            <a:off x="214282" y="4143380"/>
            <a:ext cx="5708614" cy="1477328"/>
          </a:xfrm>
          <a:prstGeom prst="rect">
            <a:avLst/>
          </a:prstGeom>
        </p:spPr>
        <p:txBody>
          <a:bodyPr wrap="none">
            <a:spAutoFit/>
          </a:bodyPr>
          <a:lstStyle/>
          <a:p>
            <a:r>
              <a:rPr lang="fr-FR" u="sng" dirty="0"/>
              <a:t>Séance 2 </a:t>
            </a:r>
            <a:r>
              <a:rPr lang="fr-FR" dirty="0"/>
              <a:t>: Comment réagit le robot face à un obstacle ?</a:t>
            </a:r>
          </a:p>
          <a:p>
            <a:r>
              <a:rPr lang="fr-FR" dirty="0"/>
              <a:t>Découverte sommaire du robot et les capteurs disponibles </a:t>
            </a:r>
          </a:p>
          <a:p>
            <a:r>
              <a:rPr lang="fr-FR" dirty="0"/>
              <a:t>(capteurs à lamelle, détecteur de ligne)</a:t>
            </a:r>
          </a:p>
          <a:p>
            <a:r>
              <a:rPr lang="fr-FR" dirty="0"/>
              <a:t>Compléter une partie du programme </a:t>
            </a:r>
          </a:p>
          <a:p>
            <a:endParaRPr lang="fr-FR" dirty="0"/>
          </a:p>
        </p:txBody>
      </p:sp>
      <p:sp>
        <p:nvSpPr>
          <p:cNvPr id="8" name="Rectangle 7"/>
          <p:cNvSpPr/>
          <p:nvPr/>
        </p:nvSpPr>
        <p:spPr>
          <a:xfrm>
            <a:off x="4286248" y="4826675"/>
            <a:ext cx="4572000" cy="2031325"/>
          </a:xfrm>
          <a:prstGeom prst="rect">
            <a:avLst/>
          </a:prstGeom>
        </p:spPr>
        <p:txBody>
          <a:bodyPr>
            <a:spAutoFit/>
          </a:bodyPr>
          <a:lstStyle/>
          <a:p>
            <a:r>
              <a:rPr lang="fr-FR" u="sng" dirty="0"/>
              <a:t>Séance 3 </a:t>
            </a:r>
            <a:r>
              <a:rPr lang="fr-FR" dirty="0"/>
              <a:t>: Quelle stratégie adapter pour répondre au challenge ? </a:t>
            </a:r>
          </a:p>
          <a:p>
            <a:r>
              <a:rPr lang="fr-FR" dirty="0"/>
              <a:t>Imaginer comment le robot va répondre au défi.  Déterminer les informations de son environnement qui seront prises en compte et commander les actionneurs nécessaires pour réaliser les fonctions techniques.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471742"/>
          </a:xfrm>
        </p:spPr>
        <p:txBody>
          <a:bodyPr/>
          <a:lstStyle/>
          <a:p>
            <a:pPr>
              <a:buNone/>
            </a:pPr>
            <a:r>
              <a:rPr lang="fr-FR" dirty="0"/>
              <a:t>Les élèvent développent leur programme sous scratch. Ils constatent les écarts entre les attendues du programme et le réalisé du robot et les corrigent.</a:t>
            </a:r>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26</a:t>
            </a:r>
          </a:p>
        </p:txBody>
      </p:sp>
      <p:sp>
        <p:nvSpPr>
          <p:cNvPr id="5" name="Rectangle 4"/>
          <p:cNvSpPr/>
          <p:nvPr/>
        </p:nvSpPr>
        <p:spPr>
          <a:xfrm>
            <a:off x="1142976" y="3786190"/>
            <a:ext cx="4572000" cy="923330"/>
          </a:xfrm>
          <a:prstGeom prst="rect">
            <a:avLst/>
          </a:prstGeom>
        </p:spPr>
        <p:txBody>
          <a:bodyPr>
            <a:spAutoFit/>
          </a:bodyPr>
          <a:lstStyle/>
          <a:p>
            <a:r>
              <a:rPr lang="fr-FR" u="sng" dirty="0"/>
              <a:t>Séance 1/2 </a:t>
            </a:r>
            <a:r>
              <a:rPr lang="fr-FR" dirty="0"/>
              <a:t>: Comment programmer le robot pour qu'il puisse traverser le parcours ?</a:t>
            </a:r>
          </a:p>
          <a:p>
            <a:endParaRPr lang="fr-FR" dirty="0"/>
          </a:p>
        </p:txBody>
      </p:sp>
      <p:sp>
        <p:nvSpPr>
          <p:cNvPr id="7" name="Rectangle 6"/>
          <p:cNvSpPr/>
          <p:nvPr/>
        </p:nvSpPr>
        <p:spPr>
          <a:xfrm>
            <a:off x="3214678" y="4714884"/>
            <a:ext cx="4572000" cy="646331"/>
          </a:xfrm>
          <a:prstGeom prst="rect">
            <a:avLst/>
          </a:prstGeom>
        </p:spPr>
        <p:txBody>
          <a:bodyPr>
            <a:spAutoFit/>
          </a:bodyPr>
          <a:lstStyle/>
          <a:p>
            <a:r>
              <a:rPr lang="fr-FR" u="sng" dirty="0"/>
              <a:t>Séance 3 </a:t>
            </a:r>
            <a:r>
              <a:rPr lang="fr-FR" dirty="0"/>
              <a:t>: Comment présenter dynamiquement le résultat d'un projet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971544"/>
          </a:xfrm>
        </p:spPr>
        <p:txBody>
          <a:bodyPr/>
          <a:lstStyle/>
          <a:p>
            <a:r>
              <a:rPr lang="fr-FR" dirty="0"/>
              <a:t>La robotique dans notre vie quotidienne</a:t>
            </a:r>
          </a:p>
          <a:p>
            <a:pPr>
              <a:buNone/>
            </a:pPr>
            <a:endParaRPr lang="fr-FR" dirty="0"/>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27</a:t>
            </a:r>
          </a:p>
        </p:txBody>
      </p:sp>
      <p:pic>
        <p:nvPicPr>
          <p:cNvPr id="72706" name="Picture 2" descr="Résultat de recherche d'images pour &quot;les robots à l'école&quot;">
            <a:hlinkClick r:id="rId2"/>
          </p:cNvPr>
          <p:cNvPicPr>
            <a:picLocks noChangeAspect="1" noChangeArrowheads="1"/>
          </p:cNvPicPr>
          <p:nvPr/>
        </p:nvPicPr>
        <p:blipFill>
          <a:blip r:embed="rId3"/>
          <a:srcRect/>
          <a:stretch>
            <a:fillRect/>
          </a:stretch>
        </p:blipFill>
        <p:spPr bwMode="auto">
          <a:xfrm>
            <a:off x="729656" y="2214554"/>
            <a:ext cx="1913518" cy="1785950"/>
          </a:xfrm>
          <a:prstGeom prst="rect">
            <a:avLst/>
          </a:prstGeom>
          <a:noFill/>
        </p:spPr>
      </p:pic>
      <p:pic>
        <p:nvPicPr>
          <p:cNvPr id="72708" name="Picture 4" descr="Résultat de recherche d'images pour &quot;les robots dans le monde&quot;">
            <a:hlinkClick r:id="rId4"/>
          </p:cNvPr>
          <p:cNvPicPr>
            <a:picLocks noChangeAspect="1" noChangeArrowheads="1"/>
          </p:cNvPicPr>
          <p:nvPr/>
        </p:nvPicPr>
        <p:blipFill>
          <a:blip r:embed="rId5"/>
          <a:srcRect/>
          <a:stretch>
            <a:fillRect/>
          </a:stretch>
        </p:blipFill>
        <p:spPr bwMode="auto">
          <a:xfrm>
            <a:off x="7500958" y="2357430"/>
            <a:ext cx="1304925" cy="1095376"/>
          </a:xfrm>
          <a:prstGeom prst="rect">
            <a:avLst/>
          </a:prstGeom>
          <a:noFill/>
        </p:spPr>
      </p:pic>
      <p:sp>
        <p:nvSpPr>
          <p:cNvPr id="7" name="Rectangle 6"/>
          <p:cNvSpPr/>
          <p:nvPr/>
        </p:nvSpPr>
        <p:spPr>
          <a:xfrm>
            <a:off x="3000364" y="2214554"/>
            <a:ext cx="4572000" cy="646331"/>
          </a:xfrm>
          <a:prstGeom prst="rect">
            <a:avLst/>
          </a:prstGeom>
        </p:spPr>
        <p:txBody>
          <a:bodyPr>
            <a:spAutoFit/>
          </a:bodyPr>
          <a:lstStyle/>
          <a:p>
            <a:r>
              <a:rPr lang="fr-FR" dirty="0"/>
              <a:t>Les robots..Avancée technologique ?..Espoir ?..Inquiétude ?..Quels impacts sur la société ?</a:t>
            </a:r>
          </a:p>
        </p:txBody>
      </p:sp>
      <p:sp>
        <p:nvSpPr>
          <p:cNvPr id="72709" name="Rectangle 5"/>
          <p:cNvSpPr>
            <a:spLocks noChangeArrowheads="1"/>
          </p:cNvSpPr>
          <p:nvPr/>
        </p:nvSpPr>
        <p:spPr bwMode="auto">
          <a:xfrm>
            <a:off x="3500430" y="2786058"/>
            <a:ext cx="3707040" cy="1482417"/>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chemeClr val="tx1"/>
                </a:solidFill>
                <a:effectLst/>
                <a:ea typeface="Times New Roman" pitchFamily="18" charset="0"/>
                <a:cs typeface="Arial" pitchFamily="34" charset="0"/>
              </a:rPr>
              <a:t>Séance 1 </a:t>
            </a:r>
            <a:r>
              <a:rPr kumimoji="0" lang="fr-FR" sz="1400" b="1" i="0" u="none" strike="noStrike" cap="none" normalizeH="0" baseline="0" dirty="0">
                <a:ln>
                  <a:noFill/>
                </a:ln>
                <a:solidFill>
                  <a:schemeClr val="tx1"/>
                </a:solidFill>
                <a:effectLst/>
                <a:ea typeface="Times New Roman" pitchFamily="18" charset="0"/>
                <a:cs typeface="Arial" pitchFamily="34" charset="0"/>
              </a:rPr>
              <a:t>: les robots dans la société</a:t>
            </a:r>
            <a:endParaRPr kumimoji="0" lang="fr-FR" sz="1400" b="1" i="0"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Travaux en classe ; la Robotisation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Quels avantages ? Quels inconvénients ? </a:t>
            </a:r>
            <a:endParaRPr kumimoji="0" lang="fr-FR" sz="1400" b="1" i="1"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Construire en activité collaborative une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synthèse des réponses apportées par les élèves.</a:t>
            </a:r>
            <a:endParaRPr kumimoji="0" lang="fr-FR" sz="1400" b="1" i="1"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72710" name="Rectangle 6"/>
          <p:cNvSpPr>
            <a:spLocks noChangeArrowheads="1"/>
          </p:cNvSpPr>
          <p:nvPr/>
        </p:nvSpPr>
        <p:spPr bwMode="auto">
          <a:xfrm>
            <a:off x="357158" y="4000504"/>
            <a:ext cx="5445401" cy="1913304"/>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chemeClr val="tx1"/>
                </a:solidFill>
                <a:effectLst/>
                <a:ea typeface="Times New Roman" pitchFamily="18" charset="0"/>
                <a:cs typeface="Arial" pitchFamily="34" charset="0"/>
              </a:rPr>
              <a:t>Séance 2 </a:t>
            </a:r>
            <a:r>
              <a:rPr kumimoji="0" lang="fr-FR" sz="1400" b="1" i="0" u="none" strike="noStrike" cap="none" normalizeH="0" baseline="0" dirty="0">
                <a:ln>
                  <a:noFill/>
                </a:ln>
                <a:solidFill>
                  <a:schemeClr val="tx1"/>
                </a:solidFill>
                <a:effectLst/>
                <a:ea typeface="Times New Roman" pitchFamily="18" charset="0"/>
                <a:cs typeface="Arial" pitchFamily="34" charset="0"/>
              </a:rPr>
              <a:t>: Débat argumentatif </a:t>
            </a:r>
            <a:endParaRPr kumimoji="0" lang="fr-FR" sz="1400" b="1" i="0"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Chaque groupe intervient entre 3 et 5 minutes, il doit mettre en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 évidence le "pour" et le "contre" . Les élèves qui restent "spectateurs«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  posent les questions "rôle d'animateur ",  observent les attitudes,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la voix, la capacité d'écoute entre argumentateurs.....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ils prennent des notes pour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ea typeface="Times New Roman" pitchFamily="18" charset="0"/>
                <a:cs typeface="Arial" pitchFamily="34" charset="0"/>
              </a:rPr>
              <a:t> construire la synthèse. </a:t>
            </a:r>
            <a:endParaRPr kumimoji="0" lang="fr-FR" sz="1400" b="1" i="1"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72711" name="Rectangle 7"/>
          <p:cNvSpPr>
            <a:spLocks noChangeArrowheads="1"/>
          </p:cNvSpPr>
          <p:nvPr/>
        </p:nvSpPr>
        <p:spPr bwMode="auto">
          <a:xfrm>
            <a:off x="2928926" y="5375583"/>
            <a:ext cx="5896166" cy="1636305"/>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fr-FR" sz="1000" b="1" i="0"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ance 3 : Synth</a:t>
            </a:r>
            <a:r>
              <a:rPr kumimoji="0" lang="fr-FR" sz="1000" b="1" i="0" u="none" strike="noStrike" cap="none" normalizeH="0" baseline="0" dirty="0">
                <a:ln>
                  <a:noFill/>
                </a:ln>
                <a:solidFill>
                  <a:schemeClr val="tx1"/>
                </a:solidFill>
                <a:effectLst/>
                <a:latin typeface="Cambria"/>
                <a:ea typeface="Times New Roman" pitchFamily="18" charset="0"/>
                <a:cs typeface="Arial" pitchFamily="34" charset="0"/>
              </a:rPr>
              <a:t>è</a:t>
            </a:r>
            <a:r>
              <a:rPr kumimoji="0" lang="fr-FR"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se des pr</a:t>
            </a:r>
            <a:r>
              <a:rPr kumimoji="0" lang="fr-FR" sz="1000" b="1" i="0"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sentations</a:t>
            </a:r>
            <a:endParaRPr kumimoji="0" lang="fr-FR" sz="11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Les groupes pr</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sentent les notes de synth</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è</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se pr</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par</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es. </a:t>
            </a:r>
            <a:endParaRPr kumimoji="0" lang="fr-FR" sz="1100" b="1" i="1"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En utilisant un outil collaboratif, les </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l</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è</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ves </a:t>
            </a:r>
            <a:r>
              <a:rPr kumimoji="0" lang="fr-FR" sz="1000" b="1" i="1" u="none" strike="noStrike" cap="none" normalizeH="0" baseline="0" dirty="0" err="1">
                <a:ln>
                  <a:noFill/>
                </a:ln>
                <a:solidFill>
                  <a:schemeClr val="tx1"/>
                </a:solidFill>
                <a:effectLst/>
                <a:latin typeface="Arial" pitchFamily="34" charset="0"/>
                <a:ea typeface="Times New Roman" pitchFamily="18" charset="0"/>
                <a:cs typeface="Arial" pitchFamily="34" charset="0"/>
              </a:rPr>
              <a:t>co</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-construisent une carte heuristique qui montrent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 les diff</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rents domaines d'application de la robotique ainsi que les impacts sur la soci</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t</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sz="1100" b="1" i="1"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Dans le même temps un article de presse est r</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dig</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 il </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voque la pr</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sence accrue des robots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 dans la soci</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t</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 mais il devra avant tout trait</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 la probl</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matique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 " Les robots et l'intelligences artificielles sont-ils un danger pour l'humanit</a:t>
            </a:r>
            <a:r>
              <a:rPr kumimoji="0" lang="fr-FR" sz="1000" b="1" i="1" u="none" strike="noStrike" cap="none" normalizeH="0" baseline="0" dirty="0">
                <a:ln>
                  <a:noFill/>
                </a:ln>
                <a:solidFill>
                  <a:schemeClr val="tx1"/>
                </a:solidFill>
                <a:effectLst/>
                <a:latin typeface="Cambria"/>
                <a:ea typeface="Times New Roman" pitchFamily="18" charset="0"/>
                <a:cs typeface="Arial" pitchFamily="34" charset="0"/>
              </a:rPr>
              <a:t>é</a:t>
            </a: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1100" b="1" i="1"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72713" name="Picture 9" descr="Résultat de recherche d'images pour &quot;les robots dans le monde&quot;">
            <a:hlinkClick r:id="rId6"/>
          </p:cNvPr>
          <p:cNvPicPr>
            <a:picLocks noChangeAspect="1" noChangeArrowheads="1"/>
          </p:cNvPicPr>
          <p:nvPr/>
        </p:nvPicPr>
        <p:blipFill>
          <a:blip r:embed="rId7"/>
          <a:srcRect/>
          <a:stretch>
            <a:fillRect/>
          </a:stretch>
        </p:blipFill>
        <p:spPr bwMode="auto">
          <a:xfrm>
            <a:off x="6357950" y="4357694"/>
            <a:ext cx="1257300" cy="9429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2 </a:t>
            </a:r>
          </a:p>
        </p:txBody>
      </p:sp>
      <p:pic>
        <p:nvPicPr>
          <p:cNvPr id="5" name="Picture 20" descr="F:\Séquence 3ème\Canal seine nord\carte_Seine-Nord_2014.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4282" y="1785926"/>
            <a:ext cx="1626011" cy="2286016"/>
          </a:xfrm>
          <a:prstGeom prst="rect">
            <a:avLst/>
          </a:prstGeom>
          <a:noFill/>
        </p:spPr>
      </p:pic>
      <p:pic>
        <p:nvPicPr>
          <p:cNvPr id="6" name="Picture 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1500174"/>
            <a:ext cx="3485608" cy="2000264"/>
          </a:xfrm>
          <a:prstGeom prst="rect">
            <a:avLst/>
          </a:prstGeom>
          <a:noFill/>
          <a:ln w="9525" algn="in">
            <a:noFill/>
            <a:miter lim="800000"/>
            <a:headEnd/>
            <a:tailEnd/>
          </a:ln>
          <a:effectLst/>
        </p:spPr>
      </p:pic>
      <p:pic>
        <p:nvPicPr>
          <p:cNvPr id="7" name="Picture 25" descr="Résultat de recherche d'images pour &quot;sketchup pont&quot;">
            <a:hlinkClick r:id="rId4"/>
          </p:cNvPr>
          <p:cNvPicPr>
            <a:picLocks noChangeAspect="1" noChangeArrowheads="1"/>
          </p:cNvPicPr>
          <p:nvPr/>
        </p:nvPicPr>
        <p:blipFill>
          <a:blip r:embed="rId5"/>
          <a:srcRect/>
          <a:stretch>
            <a:fillRect/>
          </a:stretch>
        </p:blipFill>
        <p:spPr bwMode="auto">
          <a:xfrm>
            <a:off x="357158" y="4429132"/>
            <a:ext cx="2214578" cy="1071570"/>
          </a:xfrm>
          <a:prstGeom prst="rect">
            <a:avLst/>
          </a:prstGeom>
          <a:noFill/>
        </p:spPr>
      </p:pic>
      <p:pic>
        <p:nvPicPr>
          <p:cNvPr id="8" name="Picture 23" descr="Résultat de recherche d'images pour &quot;les types de pont&quot;">
            <a:hlinkClick r:id="rId6"/>
          </p:cNvPr>
          <p:cNvPicPr>
            <a:picLocks noChangeAspect="1" noChangeArrowheads="1"/>
          </p:cNvPicPr>
          <p:nvPr/>
        </p:nvPicPr>
        <p:blipFill>
          <a:blip r:embed="rId7"/>
          <a:srcRect/>
          <a:stretch>
            <a:fillRect/>
          </a:stretch>
        </p:blipFill>
        <p:spPr bwMode="auto">
          <a:xfrm>
            <a:off x="1928794" y="1857364"/>
            <a:ext cx="1785950" cy="1143008"/>
          </a:xfrm>
          <a:prstGeom prst="rect">
            <a:avLst/>
          </a:prstGeom>
          <a:noFill/>
        </p:spPr>
      </p:pic>
      <p:sp>
        <p:nvSpPr>
          <p:cNvPr id="44033" name="Rectangle 1"/>
          <p:cNvSpPr>
            <a:spLocks noChangeArrowheads="1"/>
          </p:cNvSpPr>
          <p:nvPr/>
        </p:nvSpPr>
        <p:spPr bwMode="auto">
          <a:xfrm>
            <a:off x="2786050" y="3436591"/>
            <a:ext cx="6552371" cy="2559635"/>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Le transport fluvial est un réel atout pour  la France qui dispose d’un réseau</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 de voies navigables hétérogène mais couvrant de grandes agglomérations.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Le projet du canal Seine Nord  Europe  répond à un besoin de redynamiser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le transport fluvial pour  favoriser le multimodal .  Pour éviter que le canal ne devienne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un obstacle à la circulation dans les régions qu’il traverse de nombreuses constructions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vont être nécessaires : 3 ponts canaux, 57 ponts routiers </a:t>
            </a:r>
            <a:r>
              <a:rPr kumimoji="0" lang="fr-FR" sz="1400" b="0" i="0" u="none" strike="noStrike" cap="none" normalizeH="0" baseline="0" dirty="0" err="1">
                <a:ln>
                  <a:noFill/>
                </a:ln>
                <a:solidFill>
                  <a:schemeClr val="tx1"/>
                </a:solidFill>
                <a:effectLst/>
                <a:ea typeface="Times New Roman" pitchFamily="18" charset="0"/>
                <a:cs typeface="Arial" pitchFamily="34" charset="0"/>
              </a:rPr>
              <a:t>etc</a:t>
            </a:r>
            <a:r>
              <a:rPr kumimoji="0" lang="fr-FR" sz="1400" b="0" i="0" u="none" strike="noStrike" cap="none" normalizeH="0" baseline="0" dirty="0">
                <a:ln>
                  <a:noFill/>
                </a:ln>
                <a:solidFill>
                  <a:schemeClr val="tx1"/>
                </a:solidFill>
                <a:effectLst/>
                <a:ea typeface="Times New Roman" pitchFamily="18" charset="0"/>
                <a:cs typeface="Arial" pitchFamily="34" charset="0"/>
              </a:rPr>
              <a:t>…. </a:t>
            </a:r>
            <a:endParaRPr kumimoji="0" lang="fr-FR" sz="1400" b="1" i="0"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A partir de ce projet les élèves vont réfléchir à des solutions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pour franchir les obstacles retenus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sur le tracé du canal.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ea typeface="Times New Roman" pitchFamily="18" charset="0"/>
                <a:cs typeface="Arial" pitchFamily="34" charset="0"/>
              </a:rPr>
              <a:t>Ces solutions seront choisies en fonction des contraintes imposées.</a:t>
            </a:r>
            <a:endParaRPr kumimoji="0" lang="fr-FR" sz="1400" b="1" i="0" u="none" strike="noStrike" cap="none" normalizeH="0" baseline="0" dirty="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2185990"/>
          </a:xfrm>
        </p:spPr>
        <p:txBody>
          <a:bodyPr/>
          <a:lstStyle/>
          <a:p>
            <a:pPr>
              <a:buNone/>
            </a:pPr>
            <a:r>
              <a:rPr lang="fr-FR" u="sng" dirty="0"/>
              <a:t>Thème</a:t>
            </a:r>
            <a:r>
              <a:rPr lang="fr-FR" dirty="0"/>
              <a:t> : Se déplacer sur terre, mer, air</a:t>
            </a:r>
          </a:p>
          <a:p>
            <a:pPr>
              <a:buNone/>
            </a:pPr>
            <a:r>
              <a:rPr lang="fr-FR" u="sng" dirty="0"/>
              <a:t>Problématique</a:t>
            </a:r>
            <a:r>
              <a:rPr lang="fr-FR" dirty="0"/>
              <a:t> : Quelles solutions techniques pour assurer la propulsion d’un véhicule ? </a:t>
            </a:r>
          </a:p>
        </p:txBody>
      </p:sp>
      <p:sp>
        <p:nvSpPr>
          <p:cNvPr id="4" name="Titre 3"/>
          <p:cNvSpPr txBox="1">
            <a:spLocks/>
          </p:cNvSpPr>
          <p:nvPr/>
        </p:nvSpPr>
        <p:spPr>
          <a:xfrm>
            <a:off x="428596" y="28572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28 </a:t>
            </a:r>
          </a:p>
        </p:txBody>
      </p:sp>
      <p:pic>
        <p:nvPicPr>
          <p:cNvPr id="92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5984" y="3571876"/>
            <a:ext cx="4968875" cy="2160587"/>
          </a:xfrm>
          <a:prstGeom prst="rect">
            <a:avLst/>
          </a:prstGeom>
          <a:noFill/>
          <a:ln w="9525" algn="in">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400304"/>
          </a:xfrm>
        </p:spPr>
        <p:txBody>
          <a:bodyPr/>
          <a:lstStyle/>
          <a:p>
            <a:pPr>
              <a:buNone/>
            </a:pPr>
            <a:r>
              <a:rPr lang="fr-FR" dirty="0"/>
              <a:t>Enumérer,  lister des solutions techniques, des sources d'énergie, qui seraient susceptibles de propulser le modèle réduit (réalisation d'une carte mentale)</a:t>
            </a:r>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28 </a:t>
            </a:r>
          </a:p>
        </p:txBody>
      </p:sp>
      <p:pic>
        <p:nvPicPr>
          <p:cNvPr id="77826" name="Picture 2" descr="Résultat de recherche d'images pour &quot;moyen de propulsion de vehicule&quot;">
            <a:hlinkClick r:id="rId2"/>
          </p:cNvPr>
          <p:cNvPicPr>
            <a:picLocks noChangeAspect="1" noChangeArrowheads="1"/>
          </p:cNvPicPr>
          <p:nvPr/>
        </p:nvPicPr>
        <p:blipFill>
          <a:blip r:embed="rId3"/>
          <a:srcRect/>
          <a:stretch>
            <a:fillRect/>
          </a:stretch>
        </p:blipFill>
        <p:spPr bwMode="auto">
          <a:xfrm>
            <a:off x="1214414" y="4500570"/>
            <a:ext cx="1285875" cy="790576"/>
          </a:xfrm>
          <a:prstGeom prst="rect">
            <a:avLst/>
          </a:prstGeom>
          <a:noFill/>
        </p:spPr>
      </p:pic>
      <p:pic>
        <p:nvPicPr>
          <p:cNvPr id="77828" name="Picture 4" descr="Résultat de recherche d'images pour &quot;voiture ballon&quot;">
            <a:hlinkClick r:id="rId4"/>
          </p:cNvPr>
          <p:cNvPicPr>
            <a:picLocks noChangeAspect="1" noChangeArrowheads="1"/>
          </p:cNvPicPr>
          <p:nvPr/>
        </p:nvPicPr>
        <p:blipFill>
          <a:blip r:embed="rId5"/>
          <a:srcRect/>
          <a:stretch>
            <a:fillRect/>
          </a:stretch>
        </p:blipFill>
        <p:spPr bwMode="auto">
          <a:xfrm>
            <a:off x="6715140" y="3357562"/>
            <a:ext cx="923925" cy="1285876"/>
          </a:xfrm>
          <a:prstGeom prst="rect">
            <a:avLst/>
          </a:prstGeom>
          <a:noFill/>
        </p:spPr>
      </p:pic>
      <p:pic>
        <p:nvPicPr>
          <p:cNvPr id="77830" name="Picture 6" descr="Résultat de recherche d'images pour &quot;voiture helice&quot;">
            <a:hlinkClick r:id="rId6"/>
          </p:cNvPr>
          <p:cNvPicPr>
            <a:picLocks noChangeAspect="1" noChangeArrowheads="1"/>
          </p:cNvPicPr>
          <p:nvPr/>
        </p:nvPicPr>
        <p:blipFill>
          <a:blip r:embed="rId7"/>
          <a:srcRect/>
          <a:stretch>
            <a:fillRect/>
          </a:stretch>
        </p:blipFill>
        <p:spPr bwMode="auto">
          <a:xfrm>
            <a:off x="4286248" y="3786190"/>
            <a:ext cx="1238250" cy="933450"/>
          </a:xfrm>
          <a:prstGeom prst="rect">
            <a:avLst/>
          </a:prstGeom>
          <a:noFill/>
        </p:spPr>
      </p:pic>
      <p:pic>
        <p:nvPicPr>
          <p:cNvPr id="77832" name="Picture 8" descr="Résultat de recherche d'images pour &quot;voiture solaire&quot;">
            <a:hlinkClick r:id="rId8"/>
          </p:cNvPr>
          <p:cNvPicPr>
            <a:picLocks noChangeAspect="1" noChangeArrowheads="1"/>
          </p:cNvPicPr>
          <p:nvPr/>
        </p:nvPicPr>
        <p:blipFill>
          <a:blip r:embed="rId9"/>
          <a:srcRect/>
          <a:stretch>
            <a:fillRect/>
          </a:stretch>
        </p:blipFill>
        <p:spPr bwMode="auto">
          <a:xfrm>
            <a:off x="3214678" y="5072074"/>
            <a:ext cx="1152525" cy="923925"/>
          </a:xfrm>
          <a:prstGeom prst="rect">
            <a:avLst/>
          </a:prstGeom>
          <a:noFill/>
        </p:spPr>
      </p:pic>
      <p:pic>
        <p:nvPicPr>
          <p:cNvPr id="77834" name="Picture 10" descr="Résultat de recherche d'images pour &quot;voiture air comprime&quot;">
            <a:hlinkClick r:id="rId10"/>
          </p:cNvPr>
          <p:cNvPicPr>
            <a:picLocks noChangeAspect="1" noChangeArrowheads="1"/>
          </p:cNvPicPr>
          <p:nvPr/>
        </p:nvPicPr>
        <p:blipFill>
          <a:blip r:embed="rId11"/>
          <a:srcRect/>
          <a:stretch>
            <a:fillRect/>
          </a:stretch>
        </p:blipFill>
        <p:spPr bwMode="auto">
          <a:xfrm>
            <a:off x="5857884" y="5143512"/>
            <a:ext cx="1314450" cy="7239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u="sng" dirty="0"/>
              <a:t>Thème </a:t>
            </a:r>
            <a:r>
              <a:rPr lang="fr-FR" dirty="0"/>
              <a:t>: Programmer un objet </a:t>
            </a:r>
          </a:p>
          <a:p>
            <a:pPr>
              <a:buNone/>
            </a:pPr>
            <a:r>
              <a:rPr lang="fr-FR" u="sng" dirty="0"/>
              <a:t>Problématique </a:t>
            </a:r>
            <a:r>
              <a:rPr lang="fr-FR" dirty="0"/>
              <a:t>: Comment automatiser des tâches sur son Smartphone  ? </a:t>
            </a:r>
          </a:p>
        </p:txBody>
      </p:sp>
      <p:sp>
        <p:nvSpPr>
          <p:cNvPr id="4" name="Titre 3"/>
          <p:cNvSpPr txBox="1">
            <a:spLocks/>
          </p:cNvSpPr>
          <p:nvPr/>
        </p:nvSpPr>
        <p:spPr>
          <a:xfrm>
            <a:off x="500034" y="28572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29 </a:t>
            </a:r>
          </a:p>
        </p:txBody>
      </p:sp>
      <p:pic>
        <p:nvPicPr>
          <p:cNvPr id="27650" name="Picture 2" descr="Résultat de recherche d'images pour &quot;tag RFID et smartphone&quot;">
            <a:hlinkClick r:id="rId2"/>
          </p:cNvPr>
          <p:cNvPicPr>
            <a:picLocks noChangeAspect="1" noChangeArrowheads="1"/>
          </p:cNvPicPr>
          <p:nvPr/>
        </p:nvPicPr>
        <p:blipFill>
          <a:blip r:embed="rId3"/>
          <a:srcRect/>
          <a:stretch>
            <a:fillRect/>
          </a:stretch>
        </p:blipFill>
        <p:spPr bwMode="auto">
          <a:xfrm>
            <a:off x="3286116" y="3857628"/>
            <a:ext cx="2500330" cy="1571636"/>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543048"/>
          </a:xfrm>
        </p:spPr>
        <p:txBody>
          <a:bodyPr>
            <a:normAutofit/>
          </a:bodyPr>
          <a:lstStyle/>
          <a:p>
            <a:r>
              <a:rPr lang="fr-FR" sz="1800" dirty="0"/>
              <a:t>On utilise régulièrement son </a:t>
            </a:r>
            <a:r>
              <a:rPr lang="fr-FR" sz="1800" dirty="0" err="1"/>
              <a:t>smartphone</a:t>
            </a:r>
            <a:r>
              <a:rPr lang="fr-FR" sz="1800" dirty="0"/>
              <a:t> pour réaliser les mêmes actions ( réveil, musique, couper wifi/</a:t>
            </a:r>
            <a:r>
              <a:rPr lang="fr-FR" sz="1800" dirty="0" err="1"/>
              <a:t>bluetooth</a:t>
            </a:r>
            <a:r>
              <a:rPr lang="fr-FR" sz="1800" dirty="0"/>
              <a:t>), Découvrir et comparer ses différentes connectivités. Utiliser la technologie NFC pour programmer son </a:t>
            </a:r>
            <a:r>
              <a:rPr lang="fr-FR" sz="1800" dirty="0" err="1"/>
              <a:t>smartphone</a:t>
            </a:r>
            <a:r>
              <a:rPr lang="fr-FR" sz="1800" dirty="0"/>
              <a:t>. Mettre en évidence les règles d'un usage raisonné. </a:t>
            </a:r>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29 </a:t>
            </a:r>
          </a:p>
        </p:txBody>
      </p:sp>
      <p:sp>
        <p:nvSpPr>
          <p:cNvPr id="6" name="Rectangle 5"/>
          <p:cNvSpPr/>
          <p:nvPr/>
        </p:nvSpPr>
        <p:spPr>
          <a:xfrm>
            <a:off x="1000100" y="3071810"/>
            <a:ext cx="4572000" cy="646331"/>
          </a:xfrm>
          <a:prstGeom prst="rect">
            <a:avLst/>
          </a:prstGeom>
        </p:spPr>
        <p:txBody>
          <a:bodyPr>
            <a:spAutoFit/>
          </a:bodyPr>
          <a:lstStyle/>
          <a:p>
            <a:r>
              <a:rPr lang="fr-FR" u="sng" dirty="0"/>
              <a:t>Séance 1 </a:t>
            </a:r>
            <a:r>
              <a:rPr lang="fr-FR" dirty="0"/>
              <a:t>: Quels sont les différents standards de connectivités sans fil sur un </a:t>
            </a:r>
            <a:r>
              <a:rPr lang="fr-FR" dirty="0" err="1"/>
              <a:t>smartphone</a:t>
            </a:r>
            <a:r>
              <a:rPr lang="fr-FR" dirty="0"/>
              <a:t>?</a:t>
            </a:r>
          </a:p>
        </p:txBody>
      </p:sp>
      <p:pic>
        <p:nvPicPr>
          <p:cNvPr id="76802" name="Picture 2" descr="Résultat de recherche d'images pour &quot;connectivité sans fils&quot;">
            <a:hlinkClick r:id="rId2"/>
          </p:cNvPr>
          <p:cNvPicPr>
            <a:picLocks noChangeAspect="1" noChangeArrowheads="1"/>
          </p:cNvPicPr>
          <p:nvPr/>
        </p:nvPicPr>
        <p:blipFill>
          <a:blip r:embed="rId3"/>
          <a:srcRect/>
          <a:stretch>
            <a:fillRect/>
          </a:stretch>
        </p:blipFill>
        <p:spPr bwMode="auto">
          <a:xfrm>
            <a:off x="6786578" y="3286124"/>
            <a:ext cx="1238250" cy="561975"/>
          </a:xfrm>
          <a:prstGeom prst="rect">
            <a:avLst/>
          </a:prstGeom>
          <a:noFill/>
        </p:spPr>
      </p:pic>
      <p:pic>
        <p:nvPicPr>
          <p:cNvPr id="76804" name="Picture 4" descr="Résultat de recherche d'images pour &quot;connectivité sans fils&quot;">
            <a:hlinkClick r:id="rId4"/>
          </p:cNvPr>
          <p:cNvPicPr>
            <a:picLocks noChangeAspect="1" noChangeArrowheads="1"/>
          </p:cNvPicPr>
          <p:nvPr/>
        </p:nvPicPr>
        <p:blipFill>
          <a:blip r:embed="rId5"/>
          <a:srcRect/>
          <a:stretch>
            <a:fillRect/>
          </a:stretch>
        </p:blipFill>
        <p:spPr bwMode="auto">
          <a:xfrm>
            <a:off x="571472" y="4286256"/>
            <a:ext cx="1247775" cy="647700"/>
          </a:xfrm>
          <a:prstGeom prst="rect">
            <a:avLst/>
          </a:prstGeom>
          <a:noFill/>
        </p:spPr>
      </p:pic>
      <p:sp>
        <p:nvSpPr>
          <p:cNvPr id="9" name="Rectangle 8"/>
          <p:cNvSpPr/>
          <p:nvPr/>
        </p:nvSpPr>
        <p:spPr>
          <a:xfrm>
            <a:off x="3428992" y="4357694"/>
            <a:ext cx="4572000" cy="646331"/>
          </a:xfrm>
          <a:prstGeom prst="rect">
            <a:avLst/>
          </a:prstGeom>
        </p:spPr>
        <p:txBody>
          <a:bodyPr>
            <a:spAutoFit/>
          </a:bodyPr>
          <a:lstStyle/>
          <a:p>
            <a:r>
              <a:rPr lang="fr-FR" u="sng" dirty="0"/>
              <a:t>Séance 2 </a:t>
            </a:r>
            <a:r>
              <a:rPr lang="fr-FR" dirty="0"/>
              <a:t>: Dans quel domaine utilise-t-on la RFID et le NFC ?</a:t>
            </a:r>
          </a:p>
        </p:txBody>
      </p:sp>
      <p:pic>
        <p:nvPicPr>
          <p:cNvPr id="76806" name="Picture 6" descr="Résultat de recherche d'images pour &quot;NFC&quot;">
            <a:hlinkClick r:id="rId6"/>
          </p:cNvPr>
          <p:cNvPicPr>
            <a:picLocks noChangeAspect="1" noChangeArrowheads="1"/>
          </p:cNvPicPr>
          <p:nvPr/>
        </p:nvPicPr>
        <p:blipFill>
          <a:blip r:embed="rId7"/>
          <a:srcRect/>
          <a:stretch>
            <a:fillRect/>
          </a:stretch>
        </p:blipFill>
        <p:spPr bwMode="auto">
          <a:xfrm>
            <a:off x="6572264" y="4857760"/>
            <a:ext cx="1928826" cy="1000132"/>
          </a:xfrm>
          <a:prstGeom prst="rect">
            <a:avLst/>
          </a:prstGeom>
          <a:noFill/>
        </p:spPr>
      </p:pic>
      <p:pic>
        <p:nvPicPr>
          <p:cNvPr id="76808" name="Picture 8" descr="Résultat de recherche d'images pour &quot;NFC&quot;">
            <a:hlinkClick r:id="rId8"/>
          </p:cNvPr>
          <p:cNvPicPr>
            <a:picLocks noChangeAspect="1" noChangeArrowheads="1"/>
          </p:cNvPicPr>
          <p:nvPr/>
        </p:nvPicPr>
        <p:blipFill>
          <a:blip r:embed="rId9"/>
          <a:srcRect/>
          <a:stretch>
            <a:fillRect/>
          </a:stretch>
        </p:blipFill>
        <p:spPr bwMode="auto">
          <a:xfrm>
            <a:off x="2500298" y="4857760"/>
            <a:ext cx="1057275" cy="1057276"/>
          </a:xfrm>
          <a:prstGeom prst="rect">
            <a:avLst/>
          </a:prstGeom>
          <a:noFill/>
        </p:spPr>
      </p:pic>
      <p:sp>
        <p:nvSpPr>
          <p:cNvPr id="12" name="Rectangle 11"/>
          <p:cNvSpPr/>
          <p:nvPr/>
        </p:nvSpPr>
        <p:spPr>
          <a:xfrm>
            <a:off x="857224" y="6000768"/>
            <a:ext cx="4572000" cy="646331"/>
          </a:xfrm>
          <a:prstGeom prst="rect">
            <a:avLst/>
          </a:prstGeom>
        </p:spPr>
        <p:txBody>
          <a:bodyPr>
            <a:spAutoFit/>
          </a:bodyPr>
          <a:lstStyle/>
          <a:p>
            <a:r>
              <a:rPr lang="fr-FR" u="sng" dirty="0"/>
              <a:t>Séance 3 </a:t>
            </a:r>
            <a:r>
              <a:rPr lang="fr-FR" dirty="0"/>
              <a:t>: Comment automatiser des tâches sur son </a:t>
            </a:r>
            <a:r>
              <a:rPr lang="fr-FR" dirty="0" err="1"/>
              <a:t>smartphone</a:t>
            </a:r>
            <a:r>
              <a:rPr lang="fr-FR" dirty="0"/>
              <a:t>?</a:t>
            </a:r>
          </a:p>
        </p:txBody>
      </p:sp>
      <p:pic>
        <p:nvPicPr>
          <p:cNvPr id="76810" name="Picture 10" descr="Résultat de recherche d'images pour &quot;tag RFID et smartphone&quot;">
            <a:hlinkClick r:id="rId10"/>
          </p:cNvPr>
          <p:cNvPicPr>
            <a:picLocks noChangeAspect="1" noChangeArrowheads="1"/>
          </p:cNvPicPr>
          <p:nvPr/>
        </p:nvPicPr>
        <p:blipFill>
          <a:blip r:embed="rId11"/>
          <a:srcRect/>
          <a:stretch>
            <a:fillRect/>
          </a:stretch>
        </p:blipFill>
        <p:spPr bwMode="auto">
          <a:xfrm>
            <a:off x="5357818" y="5715016"/>
            <a:ext cx="1285875" cy="96202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2400304"/>
          </a:xfrm>
        </p:spPr>
        <p:txBody>
          <a:bodyPr/>
          <a:lstStyle/>
          <a:p>
            <a:pPr>
              <a:buNone/>
            </a:pPr>
            <a:r>
              <a:rPr lang="fr-FR" u="sng" dirty="0"/>
              <a:t>Thème</a:t>
            </a:r>
            <a:r>
              <a:rPr lang="fr-FR" dirty="0"/>
              <a:t> : Programmer un objet</a:t>
            </a:r>
          </a:p>
          <a:p>
            <a:pPr>
              <a:buNone/>
            </a:pPr>
            <a:r>
              <a:rPr lang="fr-FR" u="sng" dirty="0"/>
              <a:t>Problématique</a:t>
            </a:r>
            <a:r>
              <a:rPr lang="fr-FR" dirty="0"/>
              <a:t> : Comment réaliser une application </a:t>
            </a:r>
            <a:r>
              <a:rPr lang="fr-FR" dirty="0" err="1"/>
              <a:t>androïd</a:t>
            </a:r>
            <a:r>
              <a:rPr lang="fr-FR" dirty="0"/>
              <a:t> à destination des parents d'élève ?</a:t>
            </a:r>
          </a:p>
        </p:txBody>
      </p:sp>
      <p:sp>
        <p:nvSpPr>
          <p:cNvPr id="4" name="Titre 3"/>
          <p:cNvSpPr txBox="1">
            <a:spLocks/>
          </p:cNvSpPr>
          <p:nvPr/>
        </p:nvSpPr>
        <p:spPr>
          <a:xfrm>
            <a:off x="500034" y="28572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30 </a:t>
            </a:r>
          </a:p>
        </p:txBody>
      </p:sp>
      <p:pic>
        <p:nvPicPr>
          <p:cNvPr id="7170" name="Picture 2" descr="Résultat de recherche d'images pour &quot;appinventor&quot;">
            <a:hlinkClick r:id="rId2"/>
          </p:cNvPr>
          <p:cNvPicPr>
            <a:picLocks noChangeAspect="1" noChangeArrowheads="1"/>
          </p:cNvPicPr>
          <p:nvPr/>
        </p:nvPicPr>
        <p:blipFill>
          <a:blip r:embed="rId3"/>
          <a:srcRect/>
          <a:stretch>
            <a:fillRect/>
          </a:stretch>
        </p:blipFill>
        <p:spPr bwMode="auto">
          <a:xfrm>
            <a:off x="857224" y="4429132"/>
            <a:ext cx="2500330" cy="1285884"/>
          </a:xfrm>
          <a:prstGeom prst="rect">
            <a:avLst/>
          </a:prstGeom>
          <a:noFill/>
        </p:spPr>
      </p:pic>
      <p:pic>
        <p:nvPicPr>
          <p:cNvPr id="7172" name="Picture 4" descr="Résultat de recherche d'images pour &quot;appinventor&quot;">
            <a:hlinkClick r:id="rId4"/>
          </p:cNvPr>
          <p:cNvPicPr>
            <a:picLocks noChangeAspect="1" noChangeArrowheads="1"/>
          </p:cNvPicPr>
          <p:nvPr/>
        </p:nvPicPr>
        <p:blipFill>
          <a:blip r:embed="rId5"/>
          <a:srcRect/>
          <a:stretch>
            <a:fillRect/>
          </a:stretch>
        </p:blipFill>
        <p:spPr bwMode="auto">
          <a:xfrm>
            <a:off x="6357950" y="3714752"/>
            <a:ext cx="1304925" cy="1419226"/>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643050"/>
            <a:ext cx="8229600" cy="4525963"/>
          </a:xfrm>
        </p:spPr>
        <p:txBody>
          <a:bodyPr>
            <a:normAutofit fontScale="77500" lnSpcReduction="20000"/>
          </a:bodyPr>
          <a:lstStyle/>
          <a:p>
            <a:pPr>
              <a:buNone/>
            </a:pPr>
            <a:r>
              <a:rPr lang="fr-FR" dirty="0"/>
              <a:t>Qu'est ce qu'une application </a:t>
            </a:r>
            <a:r>
              <a:rPr lang="fr-FR" dirty="0" err="1"/>
              <a:t>smartphone</a:t>
            </a:r>
            <a:r>
              <a:rPr lang="fr-FR" dirty="0"/>
              <a:t> ?</a:t>
            </a:r>
          </a:p>
          <a:p>
            <a:pPr>
              <a:buNone/>
            </a:pPr>
            <a:r>
              <a:rPr lang="fr-FR" dirty="0"/>
              <a:t> Réaliser une carte mentale afin d'identifier les informations importantes à communiquer et les actions intéressantes  à retrouver dans cette application,</a:t>
            </a:r>
          </a:p>
          <a:p>
            <a:pPr>
              <a:buNone/>
            </a:pPr>
            <a:r>
              <a:rPr lang="fr-FR" dirty="0"/>
              <a:t> Description graphique de l'application, </a:t>
            </a:r>
          </a:p>
          <a:p>
            <a:pPr>
              <a:buNone/>
            </a:pPr>
            <a:r>
              <a:rPr lang="fr-FR" dirty="0"/>
              <a:t> Programmation sur </a:t>
            </a:r>
            <a:r>
              <a:rPr lang="fr-FR" dirty="0" err="1"/>
              <a:t>app</a:t>
            </a:r>
            <a:r>
              <a:rPr lang="fr-FR" dirty="0"/>
              <a:t> </a:t>
            </a:r>
            <a:r>
              <a:rPr lang="fr-FR" dirty="0" err="1"/>
              <a:t>inventor</a:t>
            </a:r>
            <a:r>
              <a:rPr lang="fr-FR" dirty="0"/>
              <a:t> de l'application, test et mise à disposition aux familles,</a:t>
            </a:r>
          </a:p>
          <a:p>
            <a:pPr>
              <a:buNone/>
            </a:pPr>
            <a:endParaRPr lang="fr-FR" dirty="0"/>
          </a:p>
          <a:p>
            <a:pPr>
              <a:buNone/>
            </a:pPr>
            <a:r>
              <a:rPr lang="fr-FR" dirty="0"/>
              <a:t>Séance 1 : Comment améliorer la communication avec les parents ?</a:t>
            </a:r>
          </a:p>
          <a:p>
            <a:pPr>
              <a:buNone/>
            </a:pPr>
            <a:endParaRPr lang="fr-FR" sz="1600" dirty="0"/>
          </a:p>
          <a:p>
            <a:pPr>
              <a:buNone/>
            </a:pPr>
            <a:r>
              <a:rPr lang="fr-FR" dirty="0"/>
              <a:t>Séance 2 : Comment traduire nos idées sous la forme </a:t>
            </a:r>
          </a:p>
          <a:p>
            <a:pPr>
              <a:buNone/>
            </a:pPr>
            <a:r>
              <a:rPr lang="fr-FR" dirty="0"/>
              <a:t>d’un programme ?</a:t>
            </a:r>
          </a:p>
          <a:p>
            <a:pPr>
              <a:buNone/>
            </a:pPr>
            <a:endParaRPr lang="fr-FR" dirty="0"/>
          </a:p>
        </p:txBody>
      </p:sp>
      <p:sp>
        <p:nvSpPr>
          <p:cNvPr id="4" name="Titre 3"/>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lt1"/>
                </a:solidFill>
                <a:effectLst/>
                <a:uLnTx/>
                <a:uFillTx/>
                <a:latin typeface="+mn-lt"/>
                <a:ea typeface="+mn-ea"/>
                <a:cs typeface="+mn-cs"/>
              </a:rPr>
              <a:t>Séquence 30 </a:t>
            </a:r>
          </a:p>
        </p:txBody>
      </p:sp>
      <p:pic>
        <p:nvPicPr>
          <p:cNvPr id="78850" name="Picture 2" descr="Résultat de recherche d'images pour &quot;app inventor&quot;">
            <a:hlinkClick r:id="rId2"/>
          </p:cNvPr>
          <p:cNvPicPr>
            <a:picLocks noChangeAspect="1" noChangeArrowheads="1"/>
          </p:cNvPicPr>
          <p:nvPr/>
        </p:nvPicPr>
        <p:blipFill>
          <a:blip r:embed="rId3"/>
          <a:srcRect/>
          <a:stretch>
            <a:fillRect/>
          </a:stretch>
        </p:blipFill>
        <p:spPr bwMode="auto">
          <a:xfrm>
            <a:off x="7572396" y="3643314"/>
            <a:ext cx="1257300" cy="819151"/>
          </a:xfrm>
          <a:prstGeom prst="rect">
            <a:avLst/>
          </a:prstGeom>
          <a:noFill/>
        </p:spPr>
      </p:pic>
      <p:pic>
        <p:nvPicPr>
          <p:cNvPr id="78852" name="Picture 4" descr="Résultat de recherche d'images pour &quot;app inventor&quot;">
            <a:hlinkClick r:id="rId4"/>
          </p:cNvPr>
          <p:cNvPicPr>
            <a:picLocks noChangeAspect="1" noChangeArrowheads="1"/>
          </p:cNvPicPr>
          <p:nvPr/>
        </p:nvPicPr>
        <p:blipFill>
          <a:blip r:embed="rId5"/>
          <a:srcRect/>
          <a:stretch>
            <a:fillRect/>
          </a:stretch>
        </p:blipFill>
        <p:spPr bwMode="auto">
          <a:xfrm>
            <a:off x="4572000" y="5715016"/>
            <a:ext cx="2286016" cy="9286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185990"/>
          </a:xfrm>
        </p:spPr>
        <p:txBody>
          <a:bodyPr/>
          <a:lstStyle/>
          <a:p>
            <a:pPr>
              <a:buNone/>
            </a:pPr>
            <a:r>
              <a:rPr lang="fr-FR" u="sng" dirty="0"/>
              <a:t>Thème de la séquence </a:t>
            </a:r>
            <a:r>
              <a:rPr lang="fr-FR" dirty="0"/>
              <a:t>: Préserver les ressources</a:t>
            </a:r>
          </a:p>
          <a:p>
            <a:pPr>
              <a:buNone/>
            </a:pPr>
            <a:r>
              <a:rPr lang="fr-FR" u="sng" dirty="0"/>
              <a:t>Problématique</a:t>
            </a:r>
            <a:r>
              <a:rPr lang="fr-FR" dirty="0"/>
              <a:t> : Comment optimiser les apports solaires sur le toit d’un immeuble ?</a:t>
            </a:r>
          </a:p>
          <a:p>
            <a:pPr>
              <a:buNone/>
            </a:pPr>
            <a:endParaRPr lang="fr-FR" dirty="0"/>
          </a:p>
        </p:txBody>
      </p:sp>
      <p:sp>
        <p:nvSpPr>
          <p:cNvPr id="5"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3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42" y="4071942"/>
            <a:ext cx="6119812" cy="1871662"/>
          </a:xfrm>
          <a:prstGeom prst="rect">
            <a:avLst/>
          </a:prstGeom>
          <a:noFill/>
          <a:ln w="9525" algn="in">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4043378"/>
          </a:xfrm>
        </p:spPr>
        <p:txBody>
          <a:bodyPr>
            <a:normAutofit fontScale="92500" lnSpcReduction="20000"/>
          </a:bodyPr>
          <a:lstStyle/>
          <a:p>
            <a:pPr>
              <a:buNone/>
            </a:pPr>
            <a:r>
              <a:rPr lang="fr-FR" dirty="0"/>
              <a:t> Réflexion sur la mise en place de panneaux solaires sur le toit d’un immeuble</a:t>
            </a:r>
          </a:p>
          <a:p>
            <a:pPr>
              <a:buNone/>
            </a:pPr>
            <a:r>
              <a:rPr lang="fr-FR" u="sng" dirty="0"/>
              <a:t>Séance 1 </a:t>
            </a:r>
            <a:r>
              <a:rPr lang="fr-FR" dirty="0"/>
              <a:t>: Quelle est la bonne position pour la cellule photovoltaïque ? </a:t>
            </a:r>
          </a:p>
          <a:p>
            <a:pPr>
              <a:buNone/>
            </a:pPr>
            <a:r>
              <a:rPr lang="fr-FR" dirty="0"/>
              <a:t>Mise en place de protocoles </a:t>
            </a:r>
          </a:p>
          <a:p>
            <a:pPr>
              <a:buNone/>
            </a:pPr>
            <a:r>
              <a:rPr lang="fr-FR" dirty="0"/>
              <a:t>expérimentaux</a:t>
            </a:r>
          </a:p>
          <a:p>
            <a:pPr marL="285750" indent="-285750">
              <a:buFontTx/>
              <a:buChar char="-"/>
            </a:pPr>
            <a:r>
              <a:rPr lang="fr-FR" sz="1600" b="1" dirty="0">
                <a:solidFill>
                  <a:schemeClr val="accent4"/>
                </a:solidFill>
              </a:rPr>
              <a:t>Quelle inclinaison donnée au panneau ? (angle d’irradiation)</a:t>
            </a:r>
          </a:p>
          <a:p>
            <a:pPr marL="285750" indent="-285750">
              <a:buFontTx/>
              <a:buChar char="-"/>
            </a:pPr>
            <a:r>
              <a:rPr lang="fr-FR" sz="1600" b="1" dirty="0">
                <a:solidFill>
                  <a:schemeClr val="accent4"/>
                </a:solidFill>
              </a:rPr>
              <a:t>La quantité de lumière reçue par le panneau influence-t-elle</a:t>
            </a:r>
          </a:p>
          <a:p>
            <a:pPr marL="285750" indent="-285750">
              <a:buFontTx/>
              <a:buChar char="-"/>
            </a:pPr>
            <a:r>
              <a:rPr lang="fr-FR" sz="1600" b="1" dirty="0">
                <a:solidFill>
                  <a:schemeClr val="accent4"/>
                </a:solidFill>
              </a:rPr>
              <a:t> la production d’énergie ? (niveau d’éclairement)</a:t>
            </a:r>
          </a:p>
          <a:p>
            <a:pPr marL="285750" indent="-285750">
              <a:buFontTx/>
              <a:buChar char="-"/>
            </a:pPr>
            <a:r>
              <a:rPr lang="fr-FR" sz="1600" b="1" dirty="0">
                <a:solidFill>
                  <a:schemeClr val="accent4"/>
                </a:solidFill>
              </a:rPr>
              <a:t>Que se passe quand une partie du panneau est obscurcie ? </a:t>
            </a:r>
          </a:p>
          <a:p>
            <a:pPr marL="285750" indent="-285750">
              <a:buFontTx/>
              <a:buChar char="-"/>
            </a:pPr>
            <a:r>
              <a:rPr lang="fr-FR" sz="1600" b="1" dirty="0">
                <a:solidFill>
                  <a:schemeClr val="accent4"/>
                </a:solidFill>
              </a:rPr>
              <a:t>(obscurcissement)</a:t>
            </a:r>
          </a:p>
          <a:p>
            <a:pPr>
              <a:buNone/>
            </a:pPr>
            <a:endParaRPr lang="fr-FR" dirty="0"/>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3 </a:t>
            </a: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1802" y="5286388"/>
            <a:ext cx="1714480" cy="1285860"/>
          </a:xfrm>
          <a:prstGeom prst="rect">
            <a:avLst/>
          </a:prstGeom>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6578" y="3143248"/>
            <a:ext cx="2067694" cy="27569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614486"/>
          </a:xfrm>
        </p:spPr>
        <p:txBody>
          <a:bodyPr>
            <a:normAutofit fontScale="92500"/>
          </a:bodyPr>
          <a:lstStyle/>
          <a:p>
            <a:pPr>
              <a:buNone/>
            </a:pPr>
            <a:r>
              <a:rPr lang="fr-FR" u="sng" dirty="0"/>
              <a:t>Séance 2 </a:t>
            </a:r>
            <a:r>
              <a:rPr lang="fr-FR" dirty="0"/>
              <a:t>: Quelle solution pour maintenir la cellule photovoltaïque dans sa position optimale ?</a:t>
            </a:r>
          </a:p>
          <a:p>
            <a:pPr>
              <a:buNone/>
            </a:pPr>
            <a:r>
              <a:rPr lang="fr-FR" u="sng" dirty="0"/>
              <a:t>Séance 3 </a:t>
            </a:r>
            <a:r>
              <a:rPr lang="fr-FR" dirty="0"/>
              <a:t>: Présentation des différentes solutions </a:t>
            </a:r>
          </a:p>
        </p:txBody>
      </p:sp>
      <p:sp>
        <p:nvSpPr>
          <p:cNvPr id="4" name="Titr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Séquence 3 </a:t>
            </a:r>
          </a:p>
        </p:txBody>
      </p:sp>
      <p:pic>
        <p:nvPicPr>
          <p:cNvPr id="471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8860" y="3286124"/>
            <a:ext cx="5256212" cy="3240087"/>
          </a:xfrm>
          <a:prstGeom prst="rect">
            <a:avLst/>
          </a:prstGeom>
          <a:noFill/>
          <a:ln w="9525" algn="in">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2614</Words>
  <Application>Microsoft Office PowerPoint</Application>
  <PresentationFormat>Affichage à l'écran (4:3)</PresentationFormat>
  <Paragraphs>381</Paragraphs>
  <Slides>65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65</vt:i4>
      </vt:variant>
    </vt:vector>
  </HeadingPairs>
  <TitlesOfParts>
    <vt:vector size="74" baseType="lpstr">
      <vt:lpstr>Microsoft YaHei</vt:lpstr>
      <vt:lpstr>Arial</vt:lpstr>
      <vt:lpstr>Calibri</vt:lpstr>
      <vt:lpstr>Cambria</vt:lpstr>
      <vt:lpstr>Liberation Sans</vt:lpstr>
      <vt:lpstr>Lucida Sans</vt:lpstr>
      <vt:lpstr>MS Gothic</vt:lpstr>
      <vt:lpstr>Times New Roman</vt:lpstr>
      <vt:lpstr>Thème Office</vt:lpstr>
      <vt:lpstr>Présentation PowerPoint</vt:lpstr>
      <vt:lpstr> </vt:lpstr>
      <vt:lpstr>Séquence 1 </vt:lpstr>
      <vt:lpstr>Séquence 1 </vt:lpstr>
      <vt:lpstr>Séquence 2 </vt:lpstr>
      <vt:lpstr>Séquence 2 </vt:lpstr>
      <vt:lpstr>Séquence 3 </vt:lpstr>
      <vt:lpstr>Séquence 3 </vt:lpstr>
      <vt:lpstr>Séquence 3 </vt:lpstr>
      <vt:lpstr>Séquence 4 </vt:lpstr>
      <vt:lpstr>Séquence 4 </vt:lpstr>
      <vt:lpstr>Séquence 5 </vt:lpstr>
      <vt:lpstr>Séquence 5 </vt:lpstr>
      <vt:lpstr>Séquences 6/7 et 8  </vt:lpstr>
      <vt:lpstr>Séquences 6/7 et 8  </vt:lpstr>
      <vt:lpstr>Séquences 6/7 et 8  </vt:lpstr>
      <vt:lpstr>Séquence 9 </vt:lpstr>
      <vt:lpstr>Séquence 9 </vt:lpstr>
      <vt:lpstr>Séquence 9 </vt:lpstr>
      <vt:lpstr>Séquence 10 </vt:lpstr>
      <vt:lpstr>Séquence 10 </vt:lpstr>
      <vt:lpstr>Séquence 10 </vt:lpstr>
      <vt:lpstr>Séquence 10 </vt:lpstr>
      <vt:lpstr>Séquence 10 </vt:lpstr>
      <vt:lpstr>Séquence 10 </vt:lpstr>
      <vt:lpstr>Présentation PowerPoint</vt:lpstr>
      <vt:lpstr>Séquence 11 </vt:lpstr>
      <vt:lpstr>Séquence 11 </vt:lpstr>
      <vt:lpstr>Présentation PowerPoint</vt:lpstr>
      <vt:lpstr>Séquence 12 </vt:lpstr>
      <vt:lpstr>Présentation PowerPoint</vt:lpstr>
      <vt:lpstr>Séquence 13 </vt:lpstr>
      <vt:lpstr>Présentation PowerPoint</vt:lpstr>
      <vt:lpstr>Séquence 14/15 </vt:lpstr>
      <vt:lpstr>Séquence 14 </vt:lpstr>
      <vt:lpstr>Séquence 15 </vt:lpstr>
      <vt:lpstr>Présentation PowerPoint</vt:lpstr>
      <vt:lpstr>Séquence 16 </vt:lpstr>
      <vt:lpstr>Présentation PowerPoint</vt:lpstr>
      <vt:lpstr>Séquence 17 </vt:lpstr>
      <vt:lpstr>Séquence 18 </vt:lpstr>
      <vt:lpstr>Séquence 19 </vt:lpstr>
      <vt:lpstr>Séquence 19 </vt:lpstr>
      <vt:lpstr>Présentation PowerPoint</vt:lpstr>
      <vt:lpstr>Présentation PowerPoint</vt:lpstr>
      <vt:lpstr>Présentation PowerPoint</vt:lpstr>
      <vt:lpstr>Présentation PowerPoint</vt:lpstr>
      <vt:lpstr>Présentation PowerPoint</vt:lpstr>
      <vt:lpstr>Séquence 22 </vt:lpstr>
      <vt:lpstr>Présentation PowerPoint</vt:lpstr>
      <vt:lpstr>Séquence 23 </vt:lpstr>
      <vt:lpstr>Séquence 23 </vt:lpstr>
      <vt:lpstr>Séquence 23 </vt:lpstr>
      <vt:lpstr>Présentation PowerPoint</vt:lpstr>
      <vt:lpstr>Séquence 24 </vt:lpstr>
      <vt:lpstr>Présentation PowerPoint</vt:lpstr>
      <vt:lpstr>Séquence 25</vt:lpstr>
      <vt:lpstr>Séquence 26</vt:lpstr>
      <vt:lpstr>Séquence 27</vt:lpstr>
      <vt:lpstr>Présentation PowerPoint</vt:lpstr>
      <vt:lpstr>Séquence 28 </vt:lpstr>
      <vt:lpstr>Présentation PowerPoint</vt:lpstr>
      <vt:lpstr>Séquence 29 </vt:lpstr>
      <vt:lpstr>Présentation PowerPoint</vt:lpstr>
      <vt:lpstr>Séquence 30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jean-francois jedraszak</cp:lastModifiedBy>
  <cp:revision>42</cp:revision>
  <dcterms:created xsi:type="dcterms:W3CDTF">2016-05-12T05:23:33Z</dcterms:created>
  <dcterms:modified xsi:type="dcterms:W3CDTF">2016-06-13T07:32:26Z</dcterms:modified>
</cp:coreProperties>
</file>