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7"/>
    <p:restoredTop sz="68740"/>
  </p:normalViewPr>
  <p:slideViewPr>
    <p:cSldViewPr snapToGrid="0" snapToObjects="1">
      <p:cViewPr>
        <p:scale>
          <a:sx n="90" d="100"/>
          <a:sy n="90" d="100"/>
        </p:scale>
        <p:origin x="49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B5B50-D750-AC4B-ADA0-6E83E5E05C07}" type="datetimeFigureOut">
              <a:rPr lang="fr-FR" smtClean="0"/>
              <a:t>01/06/2016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8A19-CE29-8D44-B21B-02A71AD53226}" type="slidenum">
              <a:rPr lang="fr-FR" smtClean="0"/>
              <a:t>‹#›</a:t>
            </a:fld>
            <a:endParaRPr lang="fr-FR"/>
          </a:p>
        </p:txBody>
      </p:sp>
    </p:spTree>
    <p:extLst>
      <p:ext uri="{BB962C8B-B14F-4D97-AF65-F5344CB8AC3E}">
        <p14:creationId xmlns:p14="http://schemas.microsoft.com/office/powerpoint/2010/main" val="81121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a:t>
            </a:fld>
            <a:endParaRPr lang="fr-FR"/>
          </a:p>
        </p:txBody>
      </p:sp>
    </p:spTree>
    <p:extLst>
      <p:ext uri="{BB962C8B-B14F-4D97-AF65-F5344CB8AC3E}">
        <p14:creationId xmlns:p14="http://schemas.microsoft.com/office/powerpoint/2010/main" val="19055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11</a:t>
            </a:fld>
            <a:endParaRPr lang="fr-FR"/>
          </a:p>
        </p:txBody>
      </p:sp>
    </p:spTree>
    <p:extLst>
      <p:ext uri="{BB962C8B-B14F-4D97-AF65-F5344CB8AC3E}">
        <p14:creationId xmlns:p14="http://schemas.microsoft.com/office/powerpoint/2010/main" val="2760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 typeface="Wingdings" panose="05000000000000000000" pitchFamily="2" charset="2"/>
              <a:buNone/>
            </a:pPr>
            <a:r>
              <a:rPr lang="fr-FR" sz="1200" dirty="0" smtClean="0"/>
              <a:t>Les observables sont proposés avec une progression sur la généralisation des concepts, l’autonomie, la créativité, le travail en groupe, la complexification de la tâche…</a:t>
            </a:r>
          </a:p>
          <a:p>
            <a:pPr marL="0" indent="0" algn="just">
              <a:buFont typeface="Wingdings" panose="05000000000000000000" pitchFamily="2" charset="2"/>
              <a:buNone/>
            </a:pPr>
            <a:endParaRPr lang="fr-FR" sz="1200" dirty="0" smtClean="0"/>
          </a:p>
          <a:p>
            <a:pPr algn="ctr"/>
            <a:r>
              <a:rPr lang="fr-FR" sz="1200" b="1" dirty="0" smtClean="0">
                <a:solidFill>
                  <a:srgbClr val="FF0000"/>
                </a:solidFill>
              </a:rPr>
              <a:t>Le choix de décliner sur 4 niveaux est volontaire pour éviter l’assimilation entre le niveau d’observable et le niveau de formation.</a:t>
            </a: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12</a:t>
            </a:fld>
            <a:endParaRPr lang="fr-FR"/>
          </a:p>
        </p:txBody>
      </p:sp>
    </p:spTree>
    <p:extLst>
      <p:ext uri="{BB962C8B-B14F-4D97-AF65-F5344CB8AC3E}">
        <p14:creationId xmlns:p14="http://schemas.microsoft.com/office/powerpoint/2010/main" val="154238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just">
              <a:buFont typeface="Arial" charset="0"/>
              <a:buChar char="•"/>
            </a:pPr>
            <a:r>
              <a:rPr lang="fr-FR" sz="1200" b="1" dirty="0" smtClean="0">
                <a:solidFill>
                  <a:srgbClr val="FF0000"/>
                </a:solidFill>
              </a:rPr>
              <a:t>Un outil pour s’approprier le programme </a:t>
            </a:r>
            <a:r>
              <a:rPr lang="fr-FR" sz="1200" dirty="0" smtClean="0"/>
              <a:t>: </a:t>
            </a:r>
          </a:p>
          <a:p>
            <a:pPr marL="0" indent="0" algn="just">
              <a:buFont typeface="Arial" charset="0"/>
              <a:buNone/>
            </a:pPr>
            <a:r>
              <a:rPr lang="fr-FR" sz="1200" dirty="0" smtClean="0"/>
              <a:t>Adaptabilité de l’outil aux 4 thèmes traités indépendamment ou en lien.</a:t>
            </a:r>
          </a:p>
          <a:p>
            <a:pPr marL="0" indent="0" algn="just">
              <a:buFont typeface="Arial" charset="0"/>
              <a:buNone/>
            </a:pPr>
            <a:endParaRPr lang="fr-FR" sz="1200" dirty="0" smtClean="0"/>
          </a:p>
          <a:p>
            <a:pPr marL="171450" indent="-171450" algn="just">
              <a:buFont typeface="Arial" charset="0"/>
              <a:buChar char="•"/>
            </a:pPr>
            <a:r>
              <a:rPr lang="fr-FR" sz="1200" b="1" dirty="0" smtClean="0">
                <a:solidFill>
                  <a:srgbClr val="FF0000"/>
                </a:solidFill>
              </a:rPr>
              <a:t>Un outil pour travailler en équipe </a:t>
            </a:r>
            <a:r>
              <a:rPr lang="fr-FR" sz="1200" dirty="0" smtClean="0"/>
              <a:t>: </a:t>
            </a:r>
          </a:p>
          <a:p>
            <a:pPr marL="0" indent="0" algn="just">
              <a:buFont typeface="Arial" charset="0"/>
              <a:buNone/>
            </a:pPr>
            <a:r>
              <a:rPr lang="fr-FR" sz="1200" dirty="0" smtClean="0"/>
              <a:t>Nécessité de se concerter pour exploiter identiquement cet outil et construire une progression cohérente des apprentissages sur le cycle 3.</a:t>
            </a:r>
          </a:p>
          <a:p>
            <a:pPr marL="0" indent="0" algn="just">
              <a:buFont typeface="Arial" charset="0"/>
              <a:buNone/>
            </a:pPr>
            <a:endParaRPr lang="fr-FR" sz="1200" b="0" dirty="0" smtClean="0">
              <a:solidFill>
                <a:schemeClr val="tx1"/>
              </a:solidFill>
            </a:endParaRPr>
          </a:p>
          <a:p>
            <a:pPr marL="171450" indent="-171450" algn="just">
              <a:buFont typeface="Arial" charset="0"/>
              <a:buChar char="•"/>
            </a:pPr>
            <a:r>
              <a:rPr lang="fr-FR" sz="1200" b="1" dirty="0" smtClean="0">
                <a:solidFill>
                  <a:srgbClr val="FF0000"/>
                </a:solidFill>
              </a:rPr>
              <a:t>Un outil pour différencier </a:t>
            </a:r>
            <a:r>
              <a:rPr lang="fr-FR" sz="1200" dirty="0" smtClean="0"/>
              <a:t>son enseignement : construction de processus d’apprentissages correspondant aux différents observables pour s’adapter au temps d’acquisition de chaque élève.</a:t>
            </a:r>
          </a:p>
          <a:p>
            <a:pPr marL="0" indent="0" algn="just">
              <a:buFont typeface="Arial" charset="0"/>
              <a:buNone/>
            </a:pPr>
            <a:endParaRPr lang="fr-FR" sz="1200" dirty="0" smtClean="0"/>
          </a:p>
          <a:p>
            <a:pPr marL="171450" indent="-171450" algn="just">
              <a:buFont typeface="Arial" charset="0"/>
              <a:buChar char="•"/>
            </a:pPr>
            <a:r>
              <a:rPr lang="fr-FR" sz="1200" b="1" dirty="0" smtClean="0">
                <a:solidFill>
                  <a:srgbClr val="FF0000"/>
                </a:solidFill>
              </a:rPr>
              <a:t>Un outil pour diversifier </a:t>
            </a:r>
            <a:r>
              <a:rPr lang="fr-FR" sz="1200" dirty="0" smtClean="0"/>
              <a:t>les activités d’apprentissage : construction de situations d’activités diversifiées et adaptées aux différents observables à atteindre par les élèves pour leur permettre de progresser suivant leur rythme.</a:t>
            </a:r>
          </a:p>
          <a:p>
            <a:pPr marL="0" indent="0" algn="just">
              <a:buFont typeface="Arial" charset="0"/>
              <a:buNone/>
            </a:pPr>
            <a:endParaRPr lang="fr-FR" sz="1200" dirty="0" smtClean="0"/>
          </a:p>
          <a:p>
            <a:pPr marL="457200" indent="-457200" algn="just">
              <a:buFont typeface="Arial" charset="0"/>
              <a:buChar char="•"/>
            </a:pPr>
            <a:r>
              <a:rPr lang="fr-FR" sz="2800" b="1" dirty="0" smtClean="0">
                <a:solidFill>
                  <a:srgbClr val="FF0000"/>
                </a:solidFill>
              </a:rPr>
              <a:t>Un outil pour valider et accompagner </a:t>
            </a:r>
            <a:r>
              <a:rPr lang="fr-FR" sz="2800" dirty="0" smtClean="0"/>
              <a:t>la progression de l’élève : </a:t>
            </a:r>
          </a:p>
          <a:p>
            <a:pPr marL="0" indent="0" algn="just">
              <a:buFont typeface="Arial" charset="0"/>
              <a:buNone/>
            </a:pPr>
            <a:r>
              <a:rPr lang="fr-FR" sz="2800" dirty="0" smtClean="0"/>
              <a:t>A partir d’indicateurs de performance à définir, validation de la progression de la maîtrise de la compétence et précision des axes de progrès à poursuivre.</a:t>
            </a:r>
          </a:p>
          <a:p>
            <a:pPr marL="0" indent="0" algn="just">
              <a:buFont typeface="Arial" charset="0"/>
              <a:buNone/>
            </a:pPr>
            <a:endParaRPr lang="fr-FR" sz="2800" dirty="0" smtClean="0"/>
          </a:p>
          <a:p>
            <a:pPr marL="0" indent="0" algn="just">
              <a:buFont typeface="Arial" charset="0"/>
              <a:buNone/>
            </a:pPr>
            <a:r>
              <a:rPr lang="fr-FR" sz="2800" dirty="0" smtClean="0"/>
              <a:t>Cet outil permet à l’enseignant d’expliciter à chaque élève : </a:t>
            </a:r>
          </a:p>
          <a:p>
            <a:pPr marL="914400" lvl="1" indent="-457200" algn="just">
              <a:buFont typeface="Arial" charset="0"/>
              <a:buChar char="•"/>
            </a:pPr>
            <a:r>
              <a:rPr lang="fr-FR" sz="2800" dirty="0" smtClean="0"/>
              <a:t>son niveau d’observable</a:t>
            </a:r>
          </a:p>
          <a:p>
            <a:pPr marL="914400" lvl="1" indent="-457200" algn="just">
              <a:buFont typeface="Arial" charset="0"/>
              <a:buChar char="•"/>
            </a:pPr>
            <a:r>
              <a:rPr lang="fr-FR" sz="2800" dirty="0" smtClean="0"/>
              <a:t>la progression nécessaire pour atteindre le suivant.</a:t>
            </a:r>
          </a:p>
          <a:p>
            <a:pPr marL="457200" lvl="1" indent="0" algn="just">
              <a:buFont typeface="Wingdings" panose="05000000000000000000" pitchFamily="2" charset="2"/>
              <a:buNone/>
            </a:pPr>
            <a:endParaRPr lang="fr-FR" sz="2800" dirty="0" smtClean="0"/>
          </a:p>
          <a:p>
            <a:pPr marL="0" indent="0" algn="just">
              <a:buFont typeface="Arial" charset="0"/>
              <a:buNone/>
            </a:pPr>
            <a:endParaRPr lang="fr-FR" dirty="0" smtClean="0"/>
          </a:p>
          <a:p>
            <a:pPr marL="171450" indent="-171450" algn="just">
              <a:buFont typeface="Arial" charset="0"/>
              <a:buChar char="•"/>
            </a:pPr>
            <a:r>
              <a:rPr lang="fr-FR" sz="1200" b="1" dirty="0" smtClean="0">
                <a:solidFill>
                  <a:srgbClr val="FF0000"/>
                </a:solidFill>
              </a:rPr>
              <a:t>Un outil pour évaluer </a:t>
            </a:r>
            <a:r>
              <a:rPr lang="fr-FR" sz="1200" dirty="0" smtClean="0"/>
              <a:t>les acquis de fin de cycle par rapport au niveau d’observable atteint pour les compétences travaillées, à la fin du cycle 3.</a:t>
            </a:r>
          </a:p>
          <a:p>
            <a:pPr marL="0" indent="0" algn="just">
              <a:buFont typeface="Arial" charset="0"/>
              <a:buNone/>
            </a:pPr>
            <a:endParaRPr lang="fr-FR" sz="1200" dirty="0" smtClean="0"/>
          </a:p>
          <a:p>
            <a:pPr marL="171450" indent="-171450" algn="just">
              <a:buFont typeface="Arial" charset="0"/>
              <a:buChar char="•"/>
            </a:pPr>
            <a:r>
              <a:rPr lang="fr-FR" sz="1200" b="1" dirty="0" smtClean="0">
                <a:solidFill>
                  <a:srgbClr val="FF0000"/>
                </a:solidFill>
              </a:rPr>
              <a:t>Un outil pour proposer une évaluation diagnostique </a:t>
            </a:r>
            <a:r>
              <a:rPr lang="fr-FR" sz="1200" dirty="0" smtClean="0"/>
              <a:t>à l’entrée en 6</a:t>
            </a:r>
            <a:r>
              <a:rPr lang="fr-FR" sz="1200" baseline="30000" dirty="0" smtClean="0"/>
              <a:t>ème</a:t>
            </a:r>
            <a:r>
              <a:rPr lang="fr-FR" sz="1200" dirty="0" smtClean="0"/>
              <a:t> afin de constituer des groupes de besoin et adapter la progression des apprentissages à chaque élève issu d’écoles diverses. Cette approche pourra être partagée dans le cadre de l’accompagnement personnalisé.</a:t>
            </a:r>
          </a:p>
          <a:p>
            <a:pPr marL="0" indent="0">
              <a:buFont typeface="Wingdings" panose="05000000000000000000" pitchFamily="2" charset="2"/>
              <a:buNone/>
            </a:pPr>
            <a:r>
              <a:rPr lang="fr-FR" sz="2800" dirty="0" smtClean="0"/>
              <a:t>Un outil pour une équipe d’enseignants</a:t>
            </a:r>
          </a:p>
          <a:p>
            <a:pPr marL="0" indent="0">
              <a:buFont typeface="Arial" charset="0"/>
              <a:buNone/>
            </a:pPr>
            <a:endParaRPr lang="fr-FR" sz="2800" dirty="0" smtClean="0"/>
          </a:p>
          <a:p>
            <a:pPr marL="457200" lvl="1" indent="0">
              <a:buFont typeface="Wingdings" panose="05000000000000000000" pitchFamily="2" charset="2"/>
              <a:buNone/>
            </a:pPr>
            <a:r>
              <a:rPr lang="fr-FR" sz="2800" dirty="0" smtClean="0"/>
              <a:t>Configuration optimale : 1 enseignant de SVT, de PC, de techno, des professeurs des écoles</a:t>
            </a:r>
          </a:p>
          <a:p>
            <a:pPr marL="0" indent="0">
              <a:buFont typeface="Wingdings" panose="05000000000000000000" pitchFamily="2" charset="2"/>
              <a:buNone/>
            </a:pPr>
            <a:endParaRPr lang="fr-FR" sz="2800" dirty="0" smtClean="0"/>
          </a:p>
          <a:p>
            <a:pPr marL="0" indent="0" algn="just">
              <a:buFont typeface="Arial" charset="0"/>
              <a:buNone/>
            </a:pPr>
            <a:r>
              <a:rPr lang="fr-FR" sz="2800" dirty="0" smtClean="0"/>
              <a:t>Le conseil école-collège doit proposer des actions de continuité et d’harmonisation des pratiques mais si des réunions d’équipes sont possibles, elles seront plus efficaces et productives.</a:t>
            </a:r>
          </a:p>
          <a:p>
            <a:pPr marL="0" indent="0" algn="just">
              <a:buFont typeface="Arial" charset="0"/>
              <a:buNone/>
            </a:pPr>
            <a:endParaRPr lang="fr-FR" dirty="0" smtClean="0"/>
          </a:p>
          <a:p>
            <a:pPr marL="0" indent="0" algn="just">
              <a:buFont typeface="Arial" charset="0"/>
              <a:buNone/>
            </a:pPr>
            <a:endParaRPr lang="fr-FR" dirty="0" smtClean="0"/>
          </a:p>
          <a:p>
            <a:pPr marL="0" indent="0" algn="just">
              <a:buFont typeface="Wingdings" panose="05000000000000000000" pitchFamily="2" charset="2"/>
              <a:buNone/>
            </a:pPr>
            <a:endParaRPr lang="fr-FR" dirty="0" smtClean="0"/>
          </a:p>
          <a:p>
            <a:pPr marL="0" indent="0">
              <a:buFont typeface="Arial" charset="0"/>
              <a:buNone/>
            </a:pPr>
            <a:endParaRPr lang="fr-FR" sz="1200" dirty="0" smtClean="0"/>
          </a:p>
          <a:p>
            <a:pPr marL="0" indent="0">
              <a:buFont typeface="Arial" charset="0"/>
              <a:buNone/>
            </a:pPr>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13</a:t>
            </a:fld>
            <a:endParaRPr lang="fr-FR"/>
          </a:p>
        </p:txBody>
      </p:sp>
    </p:spTree>
    <p:extLst>
      <p:ext uri="{BB962C8B-B14F-4D97-AF65-F5344CB8AC3E}">
        <p14:creationId xmlns:p14="http://schemas.microsoft.com/office/powerpoint/2010/main" val="38565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Travaux réalisés par l’académie de Grenoble.</a:t>
            </a:r>
          </a:p>
          <a:p>
            <a:endParaRPr lang="fr-FR" dirty="0" smtClean="0"/>
          </a:p>
          <a:p>
            <a:r>
              <a:rPr lang="fr-FR" sz="1200" kern="1200" dirty="0" smtClean="0">
                <a:solidFill>
                  <a:schemeClr val="tx1"/>
                </a:solidFill>
                <a:effectLst/>
                <a:latin typeface="Arial" charset="0"/>
                <a:ea typeface="+mn-ea"/>
                <a:cs typeface="+mn-cs"/>
              </a:rPr>
              <a:t>L’intention pédagogique est d’aborder </a:t>
            </a:r>
            <a:r>
              <a:rPr lang="fr-FR" sz="1200" b="1" kern="1200" dirty="0" smtClean="0">
                <a:solidFill>
                  <a:schemeClr val="tx1"/>
                </a:solidFill>
                <a:effectLst/>
                <a:latin typeface="Arial" charset="0"/>
                <a:ea typeface="+mn-ea"/>
                <a:cs typeface="+mn-cs"/>
              </a:rPr>
              <a:t>la notion d’algorithme </a:t>
            </a:r>
            <a:r>
              <a:rPr lang="fr-FR" sz="1200" kern="1200" dirty="0" smtClean="0">
                <a:solidFill>
                  <a:schemeClr val="tx1"/>
                </a:solidFill>
                <a:effectLst/>
                <a:latin typeface="Arial" charset="0"/>
                <a:ea typeface="+mn-ea"/>
                <a:cs typeface="+mn-cs"/>
              </a:rPr>
              <a:t>à partir d’une information (message) qui permet d'organiser une série de données ou d'objets selon une relation d'organisation déterminée.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Les exemples traités utilisent le tri de nombres selon la relation «  si…est supérieur à….alors… » ou de chaînes de caractères selon l'ordre alphabétique</a:t>
            </a: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14</a:t>
            </a:fld>
            <a:endParaRPr lang="fr-FR"/>
          </a:p>
        </p:txBody>
      </p:sp>
    </p:spTree>
    <p:extLst>
      <p:ext uri="{BB962C8B-B14F-4D97-AF65-F5344CB8AC3E}">
        <p14:creationId xmlns:p14="http://schemas.microsoft.com/office/powerpoint/2010/main" val="112934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activité permet aux élèves de comprendre comment les ordinateurs trient des nombres aléatoires dans un certain ordre à l’aide de ce que l’on appelle un réseau de tri.</a:t>
            </a:r>
          </a:p>
          <a:p>
            <a:endParaRPr lang="fr-FR" dirty="0" smtClean="0"/>
          </a:p>
          <a:p>
            <a:r>
              <a:rPr lang="fr-FR" sz="1200" b="1" kern="1200" dirty="0" smtClean="0">
                <a:solidFill>
                  <a:schemeClr val="tx1"/>
                </a:solidFill>
                <a:effectLst/>
                <a:latin typeface="Arial" charset="0"/>
                <a:ea typeface="+mn-ea"/>
                <a:cs typeface="+mn-cs"/>
              </a:rPr>
              <a:t>1ère Phase : </a:t>
            </a:r>
            <a:r>
              <a:rPr lang="fr-FR" sz="1200" kern="1200" dirty="0" smtClean="0">
                <a:solidFill>
                  <a:schemeClr val="tx1"/>
                </a:solidFill>
                <a:effectLst/>
                <a:latin typeface="Arial" charset="0"/>
                <a:ea typeface="+mn-ea"/>
                <a:cs typeface="+mn-cs"/>
              </a:rPr>
              <a:t>Organiser des groupes de six. Une seule équipe utilise le réseau à la fois.  Chacun des coéquipiers reçoit un numéro.</a:t>
            </a:r>
          </a:p>
          <a:p>
            <a:r>
              <a:rPr lang="fr-FR" sz="1200" kern="1200" dirty="0" smtClean="0">
                <a:solidFill>
                  <a:schemeClr val="tx1"/>
                </a:solidFill>
                <a:effectLst/>
                <a:latin typeface="Arial" charset="0"/>
                <a:ea typeface="+mn-ea"/>
                <a:cs typeface="+mn-cs"/>
              </a:rPr>
              <a:t>Chaque coéquipier se place dans l’un des carrés se trouvant sur la gauche (IN - entrée). Les numéros doivent être mélangés.</a:t>
            </a:r>
          </a:p>
          <a:p>
            <a:r>
              <a:rPr lang="fr-FR" sz="1200" kern="1200" dirty="0" smtClean="0">
                <a:solidFill>
                  <a:schemeClr val="tx1"/>
                </a:solidFill>
                <a:effectLst/>
                <a:latin typeface="Arial" charset="0"/>
                <a:ea typeface="+mn-ea"/>
                <a:cs typeface="+mn-cs"/>
              </a:rPr>
              <a:t>Il faut avancer le long des lignes tracées et lorsque l’élève atteint un cercle, il doit attendre qu’un autre élève arrive.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grand, ALORS j'avance à gauche.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petit, ALORS j'avance à droite.</a:t>
            </a:r>
          </a:p>
          <a:p>
            <a:r>
              <a:rPr lang="fr-FR" sz="1200" kern="1200" dirty="0" smtClean="0">
                <a:solidFill>
                  <a:schemeClr val="tx1"/>
                </a:solidFill>
                <a:effectLst/>
                <a:latin typeface="Arial" charset="0"/>
                <a:ea typeface="+mn-ea"/>
                <a:cs typeface="+mn-cs"/>
              </a:rPr>
              <a:t>A la sortie de la machine à trier, les 6 nombres doivent être triés par ordre croissant.</a:t>
            </a:r>
          </a:p>
          <a:p>
            <a:endParaRPr lang="fr-FR" dirty="0" smtClean="0"/>
          </a:p>
          <a:p>
            <a:r>
              <a:rPr lang="fr-FR" sz="1200" b="1" kern="1200" dirty="0" smtClean="0">
                <a:solidFill>
                  <a:schemeClr val="tx1"/>
                </a:solidFill>
                <a:effectLst/>
                <a:latin typeface="Arial" charset="0"/>
                <a:ea typeface="+mn-ea"/>
                <a:cs typeface="+mn-cs"/>
              </a:rPr>
              <a:t>2ème  phase : </a:t>
            </a:r>
            <a:r>
              <a:rPr lang="fr-FR" sz="1200" kern="1200" dirty="0" smtClean="0">
                <a:solidFill>
                  <a:schemeClr val="tx1"/>
                </a:solidFill>
                <a:effectLst/>
                <a:latin typeface="Arial" charset="0"/>
                <a:ea typeface="+mn-ea"/>
                <a:cs typeface="+mn-cs"/>
              </a:rPr>
              <a:t>autres situations de recherche (exemple : le cas de l’égalité entre deux nombres). Recherche de questionnement et d'hypothèses par les élèves sur une autre utilisation de la machine. Faire constater la rencontre de 2 nombres égaux. Comment faire ? Rechercher une stratégie. La tester. Argumenter.</a:t>
            </a:r>
          </a:p>
          <a:p>
            <a:r>
              <a:rPr lang="fr-FR" sz="1200" kern="1200" dirty="0" smtClean="0">
                <a:solidFill>
                  <a:schemeClr val="tx1"/>
                </a:solidFill>
                <a:effectLst/>
                <a:latin typeface="Arial" charset="0"/>
                <a:ea typeface="+mn-ea"/>
                <a:cs typeface="+mn-cs"/>
              </a:rPr>
              <a:t>Si on inverse la règle : faire constater, expliquer, justifier. Etc…</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grand, ALORS j'avance à droite.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petit, ALORS j'avance à gauche.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il y a égalité, j'avance une 2nde fois dans la même direction et dans le même sens.</a:t>
            </a: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15</a:t>
            </a:fld>
            <a:endParaRPr lang="fr-FR"/>
          </a:p>
        </p:txBody>
      </p:sp>
    </p:spTree>
    <p:extLst>
      <p:ext uri="{BB962C8B-B14F-4D97-AF65-F5344CB8AC3E}">
        <p14:creationId xmlns:p14="http://schemas.microsoft.com/office/powerpoint/2010/main" val="143791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smtClean="0"/>
              <a:t>L’objectif de cette séance est, à partir des acquis de la séance précédente, d’introduire la notion de durée d’exécution d’une tâche.</a:t>
            </a:r>
          </a:p>
          <a:p>
            <a:pPr algn="just"/>
            <a:endParaRPr lang="fr-FR" sz="1200" dirty="0" smtClean="0"/>
          </a:p>
          <a:p>
            <a:pPr algn="just"/>
            <a:r>
              <a:rPr lang="fr-FR" sz="1200" dirty="0" smtClean="0"/>
              <a:t>Le travail porte davantage sur la définition du </a:t>
            </a:r>
            <a:r>
              <a:rPr lang="fr-FR" sz="1200" dirty="0" smtClean="0">
                <a:solidFill>
                  <a:srgbClr val="FF0000"/>
                </a:solidFill>
              </a:rPr>
              <a:t>chemin critique permettant de diminuer la durée de traitement d’une instruction par la combinaison de gestion simultanée des informations.</a:t>
            </a:r>
          </a:p>
          <a:p>
            <a:pPr algn="just"/>
            <a:endParaRPr lang="fr-FR" sz="1200" dirty="0" smtClean="0">
              <a:solidFill>
                <a:srgbClr val="FF0000"/>
              </a:solidFill>
            </a:endParaRPr>
          </a:p>
          <a:p>
            <a:r>
              <a:rPr lang="fr-FR" sz="1200" kern="1200" dirty="0" smtClean="0">
                <a:solidFill>
                  <a:schemeClr val="tx1"/>
                </a:solidFill>
                <a:effectLst/>
                <a:latin typeface="Arial" charset="0"/>
                <a:ea typeface="+mn-ea"/>
                <a:cs typeface="+mn-cs"/>
              </a:rPr>
              <a:t>Les élèves sont placés dans les mêmes conditions que lors de la séance 1. Un paramètre supplémentaire est introduit, l’activité de tri sera chronométrée par chaque équipe. Cette phase doit permettre aux élèves de comprendre que les informations peuvent être traitées plus rapidement.</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Dans l’exemple sur le réseau de tri à 6 éléments, bien que 12 comparaisons soient nécessaires au total, on constate que 3 comparaisons peuvent être effectuées simultanément, réduisant ainsi la durée de traitement.</a:t>
            </a:r>
          </a:p>
          <a:p>
            <a:pPr algn="just"/>
            <a:endParaRPr lang="fr-FR" sz="12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16</a:t>
            </a:fld>
            <a:endParaRPr lang="fr-FR"/>
          </a:p>
        </p:txBody>
      </p:sp>
    </p:spTree>
    <p:extLst>
      <p:ext uri="{BB962C8B-B14F-4D97-AF65-F5344CB8AC3E}">
        <p14:creationId xmlns:p14="http://schemas.microsoft.com/office/powerpoint/2010/main" val="142506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sz="12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17</a:t>
            </a:fld>
            <a:endParaRPr lang="fr-FR"/>
          </a:p>
        </p:txBody>
      </p:sp>
    </p:spTree>
    <p:extLst>
      <p:ext uri="{BB962C8B-B14F-4D97-AF65-F5344CB8AC3E}">
        <p14:creationId xmlns:p14="http://schemas.microsoft.com/office/powerpoint/2010/main" val="85320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dirty="0" smtClean="0"/>
              <a:t>En sciences et technologie, les clés de détermination sont abordées dans le programme dans le thème </a:t>
            </a:r>
            <a:r>
              <a:rPr lang="fr-FR" b="1" dirty="0" smtClean="0">
                <a:solidFill>
                  <a:srgbClr val="FF0000"/>
                </a:solidFill>
              </a:rPr>
              <a:t>« Le vivant, sa diversité et les fonctions qui le caractérisent »</a:t>
            </a:r>
            <a:r>
              <a:rPr lang="fr-FR" dirty="0" smtClean="0"/>
              <a:t>. </a:t>
            </a:r>
          </a:p>
          <a:p>
            <a:pPr algn="just"/>
            <a:endParaRPr lang="fr-FR" sz="12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18</a:t>
            </a:fld>
            <a:endParaRPr lang="fr-FR"/>
          </a:p>
        </p:txBody>
      </p:sp>
    </p:spTree>
    <p:extLst>
      <p:ext uri="{BB962C8B-B14F-4D97-AF65-F5344CB8AC3E}">
        <p14:creationId xmlns:p14="http://schemas.microsoft.com/office/powerpoint/2010/main" val="2444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2000" b="1" dirty="0" smtClean="0"/>
              <a:t>1ère Etape : </a:t>
            </a:r>
          </a:p>
          <a:p>
            <a:pPr marL="742950" lvl="1" indent="-285750" algn="just">
              <a:buFont typeface="Arial" panose="020B0604020202020204" pitchFamily="34" charset="0"/>
              <a:buChar char="•"/>
            </a:pPr>
            <a:r>
              <a:rPr lang="fr-FR" dirty="0" smtClean="0"/>
              <a:t>Tracer au sol avec les scotchs ou les craies</a:t>
            </a:r>
          </a:p>
          <a:p>
            <a:pPr marL="742950" lvl="1" indent="-285750" algn="just">
              <a:buFont typeface="Arial" panose="020B0604020202020204" pitchFamily="34" charset="0"/>
              <a:buChar char="•"/>
            </a:pPr>
            <a:r>
              <a:rPr lang="fr-FR" dirty="0" smtClean="0"/>
              <a:t>Sur les post-it jaunes rédiger les caractères des êtres vivants </a:t>
            </a:r>
          </a:p>
          <a:p>
            <a:pPr marL="742950" lvl="1" indent="-285750" algn="just">
              <a:buFont typeface="Arial" panose="020B0604020202020204" pitchFamily="34" charset="0"/>
              <a:buChar char="•"/>
            </a:pPr>
            <a:r>
              <a:rPr lang="fr-FR" dirty="0" smtClean="0"/>
              <a:t>Sur les post-it verts la question posée (exemple « si je possède le caractère inscrit sur le post-it jaune suivant, je continue sur ce chemin ») </a:t>
            </a:r>
          </a:p>
          <a:p>
            <a:endParaRPr lang="fr-FR" sz="1200" b="1" kern="1200" dirty="0" smtClean="0">
              <a:solidFill>
                <a:schemeClr val="tx1"/>
              </a:solidFill>
              <a:effectLst/>
              <a:latin typeface="Arial" charset="0"/>
              <a:ea typeface="+mn-ea"/>
              <a:cs typeface="+mn-cs"/>
            </a:endParaRPr>
          </a:p>
          <a:p>
            <a:r>
              <a:rPr lang="fr-FR" sz="1200" b="1" kern="1200" dirty="0" smtClean="0">
                <a:solidFill>
                  <a:schemeClr val="tx1"/>
                </a:solidFill>
                <a:effectLst/>
                <a:latin typeface="Arial" charset="0"/>
                <a:ea typeface="+mn-ea"/>
                <a:cs typeface="+mn-cs"/>
              </a:rPr>
              <a:t>2ème Etape : </a:t>
            </a:r>
            <a:r>
              <a:rPr lang="fr-FR" sz="1200" kern="1200" dirty="0" smtClean="0">
                <a:solidFill>
                  <a:schemeClr val="tx1"/>
                </a:solidFill>
                <a:effectLst/>
                <a:latin typeface="Arial" charset="0"/>
                <a:ea typeface="+mn-ea"/>
                <a:cs typeface="+mn-cs"/>
              </a:rPr>
              <a:t>Chaque groupe ou chaque élève aura à sa disposition 4 cartes « d’animaux » à identifier.</a:t>
            </a:r>
          </a:p>
          <a:p>
            <a:r>
              <a:rPr lang="fr-FR" sz="1200" kern="1200" dirty="0" smtClean="0">
                <a:solidFill>
                  <a:schemeClr val="tx1"/>
                </a:solidFill>
                <a:effectLst/>
                <a:latin typeface="Arial" charset="0"/>
                <a:ea typeface="+mn-ea"/>
                <a:cs typeface="+mn-cs"/>
              </a:rPr>
              <a:t>Un élève (ou un groupe) se place sur la case départ (écrite sur post-it jaune) et lit le post-it posée sur la ligne rouge.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SI la proposition est VRAIE pour son animal ALORS il avance jusqu’à la seconde case jaune sur ce chemin SINON il lit le post-it de l’autre ligne (à droite) et refait le même procédé (si c’est VRAI alors il avance).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Quand il arrive au bout de son chemin, il regarde au dos le post-it final le nom de l’animal. Si l’animal correspond à la photo, il fait poinçonner sa feuille de route et peut la compléter en représentant chemin de détermination suivi.</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Il retourne alors au départ faire son second animal.</a:t>
            </a:r>
          </a:p>
          <a:p>
            <a:pPr algn="just"/>
            <a:endParaRPr lang="fr-FR" sz="12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19</a:t>
            </a:fld>
            <a:endParaRPr lang="fr-FR"/>
          </a:p>
        </p:txBody>
      </p:sp>
    </p:spTree>
    <p:extLst>
      <p:ext uri="{BB962C8B-B14F-4D97-AF65-F5344CB8AC3E}">
        <p14:creationId xmlns:p14="http://schemas.microsoft.com/office/powerpoint/2010/main" val="102250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000" kern="1200" dirty="0" smtClean="0">
                <a:solidFill>
                  <a:schemeClr val="tx1"/>
                </a:solidFill>
                <a:effectLst/>
                <a:latin typeface="Arial" charset="0"/>
                <a:ea typeface="+mn-ea"/>
                <a:cs typeface="+mn-cs"/>
              </a:rPr>
              <a:t>A l’aide du logiciel en ligne « Déterminer les feuilles d'un arbre », il est possible de faire travailler les élèves sur le tri conditionnel en salle informatique</a:t>
            </a:r>
          </a:p>
          <a:p>
            <a:endParaRPr lang="fr-FR" sz="2000" kern="1200" dirty="0" smtClean="0">
              <a:solidFill>
                <a:schemeClr val="tx1"/>
              </a:solidFill>
              <a:effectLst/>
              <a:latin typeface="Arial" charset="0"/>
              <a:ea typeface="+mn-ea"/>
              <a:cs typeface="+mn-cs"/>
            </a:endParaRPr>
          </a:p>
          <a:p>
            <a:pPr lvl="0"/>
            <a:r>
              <a:rPr lang="fr-FR" sz="2000" b="1" kern="1200" dirty="0" smtClean="0">
                <a:solidFill>
                  <a:schemeClr val="tx1"/>
                </a:solidFill>
                <a:effectLst/>
                <a:latin typeface="Arial" charset="0"/>
                <a:ea typeface="+mn-ea"/>
                <a:cs typeface="+mn-cs"/>
              </a:rPr>
              <a:t>Déroulement de l'activité :</a:t>
            </a:r>
            <a:endParaRPr lang="fr-FR" sz="2000" kern="1200" dirty="0" smtClean="0">
              <a:solidFill>
                <a:schemeClr val="tx1"/>
              </a:solidFill>
              <a:effectLst/>
              <a:latin typeface="Arial" charset="0"/>
              <a:ea typeface="+mn-ea"/>
              <a:cs typeface="+mn-cs"/>
            </a:endParaRPr>
          </a:p>
          <a:p>
            <a:r>
              <a:rPr lang="fr-FR" sz="2000" kern="1200" dirty="0" smtClean="0">
                <a:solidFill>
                  <a:schemeClr val="tx1"/>
                </a:solidFill>
                <a:effectLst/>
                <a:latin typeface="Arial" charset="0"/>
                <a:ea typeface="+mn-ea"/>
                <a:cs typeface="+mn-cs"/>
              </a:rPr>
              <a:t>1</a:t>
            </a:r>
            <a:r>
              <a:rPr lang="fr-FR" sz="2000" kern="1200" baseline="30000" dirty="0" smtClean="0">
                <a:solidFill>
                  <a:schemeClr val="tx1"/>
                </a:solidFill>
                <a:effectLst/>
                <a:latin typeface="Arial" charset="0"/>
                <a:ea typeface="+mn-ea"/>
                <a:cs typeface="+mn-cs"/>
              </a:rPr>
              <a:t>ère</a:t>
            </a:r>
            <a:r>
              <a:rPr lang="fr-FR" sz="2000" kern="1200" dirty="0" smtClean="0">
                <a:solidFill>
                  <a:schemeClr val="tx1"/>
                </a:solidFill>
                <a:effectLst/>
                <a:latin typeface="Arial" charset="0"/>
                <a:ea typeface="+mn-ea"/>
                <a:cs typeface="+mn-cs"/>
              </a:rPr>
              <a:t> Étape : réaliser un herbier des feuilles du collège/ou simplement des photos pour identification</a:t>
            </a:r>
          </a:p>
          <a:p>
            <a:r>
              <a:rPr lang="fr-FR" sz="2000" kern="1200" dirty="0" smtClean="0">
                <a:solidFill>
                  <a:schemeClr val="tx1"/>
                </a:solidFill>
                <a:effectLst/>
                <a:latin typeface="Arial" charset="0"/>
                <a:ea typeface="+mn-ea"/>
                <a:cs typeface="+mn-cs"/>
              </a:rPr>
              <a:t>2</a:t>
            </a:r>
            <a:r>
              <a:rPr lang="fr-FR" sz="2000" kern="1200" baseline="30000" dirty="0" smtClean="0">
                <a:solidFill>
                  <a:schemeClr val="tx1"/>
                </a:solidFill>
                <a:effectLst/>
                <a:latin typeface="Arial" charset="0"/>
                <a:ea typeface="+mn-ea"/>
                <a:cs typeface="+mn-cs"/>
              </a:rPr>
              <a:t>ème</a:t>
            </a:r>
            <a:r>
              <a:rPr lang="fr-FR" sz="2000" kern="1200" dirty="0" smtClean="0">
                <a:solidFill>
                  <a:schemeClr val="tx1"/>
                </a:solidFill>
                <a:effectLst/>
                <a:latin typeface="Arial" charset="0"/>
                <a:ea typeface="+mn-ea"/>
                <a:cs typeface="+mn-cs"/>
              </a:rPr>
              <a:t> Étape : déterminer les feuilles de l'herbier à l'aide du logiciel</a:t>
            </a:r>
          </a:p>
          <a:p>
            <a:r>
              <a:rPr lang="fr-FR" sz="2000" kern="1200" dirty="0" smtClean="0">
                <a:solidFill>
                  <a:schemeClr val="tx1"/>
                </a:solidFill>
                <a:effectLst/>
                <a:latin typeface="Arial" charset="0"/>
                <a:ea typeface="+mn-ea"/>
                <a:cs typeface="+mn-cs"/>
              </a:rPr>
              <a:t>3</a:t>
            </a:r>
            <a:r>
              <a:rPr lang="fr-FR" sz="2000" kern="1200" baseline="30000" dirty="0" smtClean="0">
                <a:solidFill>
                  <a:schemeClr val="tx1"/>
                </a:solidFill>
                <a:effectLst/>
                <a:latin typeface="Arial" charset="0"/>
                <a:ea typeface="+mn-ea"/>
                <a:cs typeface="+mn-cs"/>
              </a:rPr>
              <a:t>ème</a:t>
            </a:r>
            <a:r>
              <a:rPr lang="fr-FR" sz="2000" kern="1200" dirty="0" smtClean="0">
                <a:solidFill>
                  <a:schemeClr val="tx1"/>
                </a:solidFill>
                <a:effectLst/>
                <a:latin typeface="Arial" charset="0"/>
                <a:ea typeface="+mn-ea"/>
                <a:cs typeface="+mn-cs"/>
              </a:rPr>
              <a:t> Étape 3 : vérifier avec le tableau des critères.</a:t>
            </a:r>
          </a:p>
          <a:p>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20</a:t>
            </a:fld>
            <a:endParaRPr lang="fr-FR"/>
          </a:p>
        </p:txBody>
      </p:sp>
    </p:spTree>
    <p:extLst>
      <p:ext uri="{BB962C8B-B14F-4D97-AF65-F5344CB8AC3E}">
        <p14:creationId xmlns:p14="http://schemas.microsoft.com/office/powerpoint/2010/main" val="75759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Au cycle 2, l’élève explore, observe, expérimente, questionne le monde qui l’entoure. </a:t>
            </a:r>
          </a:p>
          <a:p>
            <a:endParaRPr lang="fr-FR" sz="1200" dirty="0" smtClean="0"/>
          </a:p>
          <a:p>
            <a:r>
              <a:rPr lang="fr-FR" sz="1200" dirty="0" smtClean="0"/>
              <a:t>Au cycle 3, les notions déjà abordées sont revisitées pour progresser vers plus de généralisation et d’abstraction, en prenant toujours soin de partir du concret et des représentations de l’élève.</a:t>
            </a:r>
            <a:endParaRPr lang="fr-F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t>La classe de 6</a:t>
            </a:r>
            <a:r>
              <a:rPr lang="fr-FR" sz="1200" b="0" baseline="30000" dirty="0" smtClean="0"/>
              <a:t>ème</a:t>
            </a:r>
            <a:r>
              <a:rPr lang="fr-FR" sz="1200" b="0" dirty="0" smtClean="0"/>
              <a:t> est dans la continuité pédagogique de l’école.</a:t>
            </a:r>
            <a:br>
              <a:rPr lang="fr-FR" sz="1200" b="0" dirty="0" smtClean="0"/>
            </a:br>
            <a:r>
              <a:rPr lang="fr-FR" sz="1200" b="0" dirty="0" smtClean="0"/>
              <a:t>Au-delà d’une pluridisciplinarité qui ne serait que la superposition des disciplines, l’enseignement des sciences et de la technologie s’inscrit dans une interdisciplinarité. Elle mobilise les contributions des disciplines scientifiques et technologique pour travailler sur un unique sujet.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r>
              <a:rPr lang="fr-FR" sz="1200" dirty="0" smtClean="0"/>
              <a:t>Au cycle 4, les trois disciplines permettent la consolidation et l’extension des compétences acquises.</a:t>
            </a:r>
          </a:p>
          <a:p>
            <a:r>
              <a:rPr lang="fr-FR" sz="1200" b="1" dirty="0" smtClean="0"/>
              <a:t/>
            </a:r>
            <a:br>
              <a:rPr lang="fr-FR" sz="1200" b="1" dirty="0" smtClean="0"/>
            </a:br>
            <a:endParaRPr lang="fr-FR" sz="1200" b="1" dirty="0" smtClean="0"/>
          </a:p>
          <a:p>
            <a:endParaRPr lang="fr-FR" sz="1200" dirty="0" smtClean="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3</a:t>
            </a:fld>
            <a:endParaRPr lang="fr-FR"/>
          </a:p>
        </p:txBody>
      </p:sp>
    </p:spTree>
    <p:extLst>
      <p:ext uri="{BB962C8B-B14F-4D97-AF65-F5344CB8AC3E}">
        <p14:creationId xmlns:p14="http://schemas.microsoft.com/office/powerpoint/2010/main" val="182538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000" kern="1200" dirty="0" smtClean="0">
                <a:solidFill>
                  <a:schemeClr val="tx1"/>
                </a:solidFill>
                <a:effectLst/>
                <a:latin typeface="Arial" charset="0"/>
                <a:ea typeface="+mn-ea"/>
                <a:cs typeface="+mn-cs"/>
              </a:rPr>
              <a:t>Dans le principe même de la classification emboitée, le tri s’effectue à chaque fois que l’on veut placer un animal, un objet dans une boite (« si tu vas dans la boite tu portes le caractère inscrit sur la boite », « Si tu ne possèdes pas ce caractère tu restes en dehors de la boite »). Un travail, en réel, avec des boites est pertinent afin que les élèves comprennent que les boites gigognes les plus petites partagent avec les plus grandes les caractères de ces dernières. Le tri conditionnel (« si … alors ») existe à chaque entrée dans une boite.</a:t>
            </a: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21</a:t>
            </a:fld>
            <a:endParaRPr lang="fr-FR"/>
          </a:p>
        </p:txBody>
      </p:sp>
    </p:spTree>
    <p:extLst>
      <p:ext uri="{BB962C8B-B14F-4D97-AF65-F5344CB8AC3E}">
        <p14:creationId xmlns:p14="http://schemas.microsoft.com/office/powerpoint/2010/main" val="197188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l’objectif de cette 1ère Partie du projet est de permettre aux élèves :</a:t>
            </a:r>
          </a:p>
          <a:p>
            <a:pPr marL="742950" lvl="1" indent="-285750" algn="just">
              <a:buFont typeface="Arial" panose="020B0604020202020204" pitchFamily="34" charset="0"/>
              <a:buChar char="•"/>
            </a:pPr>
            <a:r>
              <a:rPr lang="fr-FR" dirty="0" smtClean="0"/>
              <a:t>D'identifier les principales évolutions du besoin et des objets utilisés dans le cadre de l’exploration de Mars.</a:t>
            </a:r>
          </a:p>
          <a:p>
            <a:pPr marL="742950" lvl="1" indent="-285750" algn="just">
              <a:buFont typeface="Arial" panose="020B0604020202020204" pitchFamily="34" charset="0"/>
              <a:buChar char="•"/>
            </a:pPr>
            <a:r>
              <a:rPr lang="fr-FR" dirty="0" smtClean="0"/>
              <a:t>De décrire le fonctionnement du « robot </a:t>
            </a:r>
            <a:r>
              <a:rPr lang="fr-FR" dirty="0" err="1" smtClean="0"/>
              <a:t>curiosity</a:t>
            </a:r>
            <a:r>
              <a:rPr lang="fr-FR" dirty="0" smtClean="0"/>
              <a:t> », ses fonctions et constituants.</a:t>
            </a:r>
          </a:p>
          <a:p>
            <a:pPr marL="742950" lvl="1" indent="-285750" algn="just">
              <a:buFont typeface="Arial" panose="020B0604020202020204" pitchFamily="34" charset="0"/>
              <a:buChar char="•"/>
            </a:pPr>
            <a:r>
              <a:rPr lang="fr-FR" dirty="0" smtClean="0"/>
              <a:t>De comparer des solutions techniques : constitutions, fonctions, organes</a:t>
            </a:r>
          </a:p>
          <a:p>
            <a:pPr marL="742950" lvl="1" indent="-285750" algn="just">
              <a:buFont typeface="Arial" panose="020B0604020202020204" pitchFamily="34" charset="0"/>
              <a:buChar char="•"/>
            </a:pPr>
            <a:r>
              <a:rPr lang="fr-FR" dirty="0" smtClean="0"/>
              <a:t>D’appréhender la notion de contrainte liée à un environnement d’utilisation.</a:t>
            </a:r>
          </a:p>
          <a:p>
            <a:pPr marL="742950" lvl="1" indent="-285750" algn="just">
              <a:buFont typeface="Arial" panose="020B0604020202020204" pitchFamily="34" charset="0"/>
              <a:buChar char="•"/>
            </a:pPr>
            <a:r>
              <a:rPr lang="fr-FR" dirty="0" smtClean="0"/>
              <a:t>De recherche des idées (schémas, croquis …) pour modéliser un environnement.</a:t>
            </a:r>
          </a:p>
          <a:p>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22</a:t>
            </a:fld>
            <a:endParaRPr lang="fr-FR"/>
          </a:p>
        </p:txBody>
      </p:sp>
    </p:spTree>
    <p:extLst>
      <p:ext uri="{BB962C8B-B14F-4D97-AF65-F5344CB8AC3E}">
        <p14:creationId xmlns:p14="http://schemas.microsoft.com/office/powerpoint/2010/main" val="48977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Cette partie reprend les mêmes thèmes et structure que la 1</a:t>
            </a:r>
            <a:r>
              <a:rPr lang="fr-FR" sz="1200" kern="1200" baseline="30000" dirty="0" smtClean="0">
                <a:solidFill>
                  <a:schemeClr val="tx1"/>
                </a:solidFill>
                <a:effectLst/>
                <a:latin typeface="Arial" charset="0"/>
                <a:ea typeface="+mn-ea"/>
                <a:cs typeface="+mn-cs"/>
              </a:rPr>
              <a:t>ère</a:t>
            </a:r>
            <a:r>
              <a:rPr lang="fr-FR" sz="1200" kern="1200" dirty="0" smtClean="0">
                <a:solidFill>
                  <a:schemeClr val="tx1"/>
                </a:solidFill>
                <a:effectLst/>
                <a:latin typeface="Arial" charset="0"/>
                <a:ea typeface="+mn-ea"/>
                <a:cs typeface="+mn-cs"/>
              </a:rPr>
              <a:t> Partie. Elle propose à partir d’un robot en kit, de faire travailler les élèves en équipe par ilot afin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D’assembler un prototype permettant de réaliser des déplacements prédéfinis.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D’observer et décrire les différents mouvements du robot</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D’identifier les différences entre mouvement circulaire ou rectiligne (mouvements d’un objet : trajectoire et vitesse, unités et ordre de grandeur).</a:t>
            </a:r>
          </a:p>
          <a:p>
            <a:pPr marL="0" lvl="0" indent="0">
              <a:buFont typeface="Arial" panose="020B0604020202020204" pitchFamily="34" charset="0"/>
              <a:buNone/>
            </a:pPr>
            <a:endParaRPr lang="fr-FR"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Les activités proposées permettront l’assemblage des différents sous-ensembles du robot en kit à l’aide d’une procédure. Le robot construit devra répondant aux besoins de déplacement d’un point A à un point B selon une trajectoire rectiligne uniforme. Celle-ci sera matérialisée sur le sol de classe à l’aide de ruban adhésif de couleur, de  bâtonnets…</a:t>
            </a:r>
          </a:p>
          <a:p>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23</a:t>
            </a:fld>
            <a:endParaRPr lang="fr-FR"/>
          </a:p>
        </p:txBody>
      </p:sp>
    </p:spTree>
    <p:extLst>
      <p:ext uri="{BB962C8B-B14F-4D97-AF65-F5344CB8AC3E}">
        <p14:creationId xmlns:p14="http://schemas.microsoft.com/office/powerpoint/2010/main" val="76474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24</a:t>
            </a:fld>
            <a:endParaRPr lang="fr-FR"/>
          </a:p>
        </p:txBody>
      </p:sp>
    </p:spTree>
    <p:extLst>
      <p:ext uri="{BB962C8B-B14F-4D97-AF65-F5344CB8AC3E}">
        <p14:creationId xmlns:p14="http://schemas.microsoft.com/office/powerpoint/2010/main" val="270444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Font typeface="Wingdings" panose="05000000000000000000" pitchFamily="2" charset="2"/>
              <a:buNone/>
              <a:defRPr/>
            </a:pPr>
            <a:r>
              <a:rPr lang="fr-FR" sz="2000" b="1" u="sng" dirty="0" smtClean="0">
                <a:solidFill>
                  <a:schemeClr val="bg1"/>
                </a:solidFill>
                <a:latin typeface="Calibri" pitchFamily="34" charset="0"/>
                <a:ea typeface="+mn-ea"/>
              </a:rPr>
              <a:t>Objectifs généraux</a:t>
            </a:r>
          </a:p>
          <a:p>
            <a:pPr marL="285750" indent="-285750" algn="just">
              <a:buFont typeface="Wingdings" panose="05000000000000000000" pitchFamily="2" charset="2"/>
              <a:buChar char="§"/>
              <a:defRPr/>
            </a:pPr>
            <a:r>
              <a:rPr lang="fr-FR" sz="2000" dirty="0" smtClean="0">
                <a:solidFill>
                  <a:schemeClr val="bg1"/>
                </a:solidFill>
                <a:latin typeface="Calibri" pitchFamily="34" charset="0"/>
                <a:ea typeface="+mn-ea"/>
              </a:rPr>
              <a:t>renforcer la culture scientifique et technologique des enseignants intervenant en C3, notamment celle des professeurs des écoles</a:t>
            </a:r>
          </a:p>
          <a:p>
            <a:pPr marL="285750" indent="-285750" algn="just">
              <a:buFont typeface="Wingdings" panose="05000000000000000000" pitchFamily="2" charset="2"/>
              <a:buChar char="§"/>
              <a:defRPr/>
            </a:pPr>
            <a:r>
              <a:rPr lang="fr-FR" sz="2000" dirty="0" smtClean="0">
                <a:solidFill>
                  <a:schemeClr val="bg1"/>
                </a:solidFill>
                <a:latin typeface="Calibri" pitchFamily="34" charset="0"/>
                <a:ea typeface="+mn-ea"/>
              </a:rPr>
              <a:t>sensibiliser les professeurs des écoles et de collèges au codage et à l’algorithmique  </a:t>
            </a:r>
          </a:p>
          <a:p>
            <a:pPr marL="285750" indent="-285750" algn="just">
              <a:buFont typeface="Wingdings" panose="05000000000000000000" pitchFamily="2" charset="2"/>
              <a:buChar char="§"/>
              <a:defRPr/>
            </a:pPr>
            <a:r>
              <a:rPr lang="fr-FR" sz="2000" dirty="0" smtClean="0">
                <a:solidFill>
                  <a:schemeClr val="bg1"/>
                </a:solidFill>
                <a:latin typeface="Calibri" pitchFamily="34" charset="0"/>
                <a:ea typeface="+mn-ea"/>
              </a:rPr>
              <a:t>créer du lien entre les enseignants des écoles et du collège pour favoriser la fluidité du parcours en S &amp; </a:t>
            </a:r>
            <a:r>
              <a:rPr lang="fr-FR" sz="2000" dirty="0" err="1" smtClean="0">
                <a:solidFill>
                  <a:schemeClr val="bg1"/>
                </a:solidFill>
                <a:latin typeface="Calibri" pitchFamily="34" charset="0"/>
                <a:ea typeface="+mn-ea"/>
              </a:rPr>
              <a:t>T</a:t>
            </a:r>
            <a:r>
              <a:rPr lang="fr-FR" sz="2000" dirty="0" smtClean="0">
                <a:solidFill>
                  <a:schemeClr val="bg1"/>
                </a:solidFill>
                <a:latin typeface="Calibri" pitchFamily="34" charset="0"/>
                <a:ea typeface="+mn-ea"/>
              </a:rPr>
              <a:t> en C3</a:t>
            </a:r>
          </a:p>
          <a:p>
            <a:pPr marL="285750" indent="-285750" algn="just">
              <a:buFont typeface="Wingdings" panose="05000000000000000000" pitchFamily="2" charset="2"/>
              <a:buChar char="§"/>
              <a:defRPr/>
            </a:pPr>
            <a:r>
              <a:rPr lang="fr-FR" sz="2000" dirty="0" smtClean="0">
                <a:solidFill>
                  <a:schemeClr val="bg1"/>
                </a:solidFill>
                <a:latin typeface="Calibri" pitchFamily="34" charset="0"/>
                <a:ea typeface="+mn-ea"/>
                <a:cs typeface="Arial" pitchFamily="34" charset="0"/>
              </a:rPr>
              <a:t>Etre capable de mettre en œuvre une séquence d’enseignement sur ce thème dans la classe</a:t>
            </a:r>
          </a:p>
          <a:p>
            <a:pPr marL="285750" indent="-285750" algn="just">
              <a:buFont typeface="Wingdings" panose="05000000000000000000" pitchFamily="2" charset="2"/>
              <a:buChar char="§"/>
              <a:defRPr/>
            </a:pPr>
            <a:r>
              <a:rPr lang="fr-FR" sz="2000" dirty="0" smtClean="0">
                <a:solidFill>
                  <a:schemeClr val="bg1"/>
                </a:solidFill>
                <a:latin typeface="Calibri" pitchFamily="34" charset="0"/>
                <a:ea typeface="+mn-ea"/>
                <a:cs typeface="Arial" pitchFamily="34" charset="0"/>
              </a:rPr>
              <a:t>Etre capable de concevoir d’autres séquences d’enseignement des sciences</a:t>
            </a:r>
          </a:p>
          <a:p>
            <a:endParaRPr lang="fr-FR" sz="2000" kern="1200" dirty="0" smtClean="0">
              <a:solidFill>
                <a:schemeClr val="tx1"/>
              </a:solidFill>
              <a:effectLst/>
              <a:latin typeface="Arial" charset="0"/>
              <a:ea typeface="+mn-ea"/>
              <a:cs typeface="+mn-cs"/>
            </a:endParaRPr>
          </a:p>
          <a:p>
            <a:r>
              <a:rPr lang="fr-FR" sz="2000" b="1" u="sng" kern="1200" dirty="0" smtClean="0">
                <a:solidFill>
                  <a:schemeClr val="tx1"/>
                </a:solidFill>
                <a:effectLst/>
                <a:latin typeface="Arial" charset="0"/>
                <a:ea typeface="+mn-ea"/>
                <a:cs typeface="+mn-cs"/>
              </a:rPr>
              <a:t>Objectifs pédagogiques</a:t>
            </a:r>
          </a:p>
          <a:p>
            <a:pPr algn="just">
              <a:defRPr/>
            </a:pPr>
            <a:r>
              <a:rPr lang="fr-FR" sz="2000" dirty="0" smtClean="0">
                <a:solidFill>
                  <a:schemeClr val="bg1"/>
                </a:solidFill>
              </a:rPr>
              <a:t>décrire un système technique par ses composants et leurs relations,</a:t>
            </a:r>
          </a:p>
          <a:p>
            <a:pPr algn="just">
              <a:defRPr/>
            </a:pPr>
            <a:r>
              <a:rPr lang="fr-FR" sz="2000" dirty="0" smtClean="0">
                <a:solidFill>
                  <a:schemeClr val="bg1"/>
                </a:solidFill>
              </a:rPr>
              <a:t>identifier dans un système simple un signal comme une grandeur physique, et distinguer la notion de signal et celle d’information,</a:t>
            </a:r>
          </a:p>
          <a:p>
            <a:pPr algn="just">
              <a:defRPr/>
            </a:pPr>
            <a:r>
              <a:rPr lang="fr-FR" sz="2000" dirty="0" smtClean="0">
                <a:solidFill>
                  <a:schemeClr val="bg1"/>
                </a:solidFill>
              </a:rPr>
              <a:t>lire et éditer des algorithmes simples, comme une succession de tests et d’actions,</a:t>
            </a:r>
          </a:p>
          <a:p>
            <a:pPr algn="just">
              <a:defRPr/>
            </a:pPr>
            <a:r>
              <a:rPr lang="fr-FR" sz="2000" dirty="0" smtClean="0">
                <a:solidFill>
                  <a:schemeClr val="bg1"/>
                </a:solidFill>
              </a:rPr>
              <a:t>Être autonome dans l’utilisation d’un logiciel de programmation graphique visant à piloter un objet technique simple,</a:t>
            </a:r>
          </a:p>
          <a:p>
            <a:pPr algn="just">
              <a:defRPr/>
            </a:pPr>
            <a:r>
              <a:rPr lang="fr-FR" sz="2000" dirty="0" smtClean="0">
                <a:solidFill>
                  <a:schemeClr val="bg1"/>
                </a:solidFill>
              </a:rPr>
              <a:t>Modifier le comportement d’un système programmable par modification du programme de commande.</a:t>
            </a:r>
          </a:p>
          <a:p>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25</a:t>
            </a:fld>
            <a:endParaRPr lang="fr-FR"/>
          </a:p>
        </p:txBody>
      </p:sp>
    </p:spTree>
    <p:extLst>
      <p:ext uri="{BB962C8B-B14F-4D97-AF65-F5344CB8AC3E}">
        <p14:creationId xmlns:p14="http://schemas.microsoft.com/office/powerpoint/2010/main" val="1905673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latin typeface="+mn-lt"/>
                <a:ea typeface="+mn-ea"/>
                <a:cs typeface="+mn-cs"/>
              </a:rPr>
              <a:t>Ozobot</a:t>
            </a:r>
            <a:r>
              <a:rPr lang="fr-FR" sz="1200" kern="1200" dirty="0" smtClean="0">
                <a:solidFill>
                  <a:schemeClr val="tx1"/>
                </a:solidFill>
                <a:latin typeface="+mn-lt"/>
                <a:ea typeface="+mn-ea"/>
                <a:cs typeface="+mn-cs"/>
              </a:rPr>
              <a:t>, c'est un robot miniature qui réagit aux lignes et aux couleurs qu'il croise sur son chemin.</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Il est composé d'un module de détection optique de couleurs et de deux micromoteurs.</a:t>
            </a:r>
          </a:p>
          <a:p>
            <a:r>
              <a:rPr lang="fr-FR" sz="1200" kern="1200" dirty="0" smtClean="0">
                <a:solidFill>
                  <a:schemeClr val="tx1"/>
                </a:solidFill>
                <a:latin typeface="+mn-lt"/>
                <a:ea typeface="+mn-ea"/>
                <a:cs typeface="+mn-cs"/>
              </a:rPr>
              <a:t>Lorsqu'on le dépose sur une surface comprenant différentes combinaisons de lignes et de couleurs qui correspondent à son langage, il suit le tracé et exécute les mouvements imposés.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latin typeface="+mn-lt"/>
                <a:ea typeface="+mn-ea"/>
                <a:cs typeface="+mn-cs"/>
              </a:rPr>
              <a:t>Les séquences de couleurs agissent tels des panneaux de signalisation et ordonnent au robot de ralentir ou augmenter sa cadence, tourner à droite ou à gauche, rebrousser chemin, prendre une pause, tourner sur lui-même, faire marche arrière, etc.</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Environ 60€</a:t>
            </a:r>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26</a:t>
            </a:fld>
            <a:endParaRPr lang="fr-FR"/>
          </a:p>
        </p:txBody>
      </p:sp>
    </p:spTree>
    <p:extLst>
      <p:ext uri="{BB962C8B-B14F-4D97-AF65-F5344CB8AC3E}">
        <p14:creationId xmlns:p14="http://schemas.microsoft.com/office/powerpoint/2010/main" val="159285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27</a:t>
            </a:fld>
            <a:endParaRPr lang="fr-FR"/>
          </a:p>
        </p:txBody>
      </p:sp>
    </p:spTree>
    <p:extLst>
      <p:ext uri="{BB962C8B-B14F-4D97-AF65-F5344CB8AC3E}">
        <p14:creationId xmlns:p14="http://schemas.microsoft.com/office/powerpoint/2010/main" val="9582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smtClean="0">
                <a:solidFill>
                  <a:schemeClr val="tx1"/>
                </a:solidFill>
                <a:effectLst/>
                <a:latin typeface="Arial" charset="0"/>
                <a:ea typeface="+mn-ea"/>
                <a:cs typeface="+mn-cs"/>
              </a:rPr>
              <a:t>Groupe de formateurs composé de conseiller pédagogiques,</a:t>
            </a:r>
            <a:r>
              <a:rPr lang="fr-FR" sz="2000" kern="1200" baseline="0" dirty="0" smtClean="0">
                <a:solidFill>
                  <a:schemeClr val="tx1"/>
                </a:solidFill>
                <a:effectLst/>
                <a:latin typeface="Arial" charset="0"/>
                <a:ea typeface="+mn-ea"/>
                <a:cs typeface="+mn-cs"/>
              </a:rPr>
              <a:t> de formateurs de SVT, Sciences Physiques et Technologie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kern="1200" baseline="0" dirty="0" smtClean="0">
              <a:solidFill>
                <a:schemeClr val="tx1"/>
              </a:solidFill>
              <a:effectLst/>
              <a:latin typeface="Arial" charset="0"/>
              <a:ea typeface="+mn-ea"/>
              <a:cs typeface="+mn-cs"/>
            </a:endParaRPr>
          </a:p>
          <a:p>
            <a:r>
              <a:rPr lang="fr-FR" sz="1200" kern="1200" dirty="0" smtClean="0">
                <a:solidFill>
                  <a:schemeClr val="tx1"/>
                </a:solidFill>
                <a:effectLst/>
                <a:latin typeface="+mn-lt"/>
                <a:ea typeface="+mn-ea"/>
                <a:cs typeface="+mn-cs"/>
              </a:rPr>
              <a:t>Permettre une meilleure transition, entre école et collège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Mise en œuvre des démarches scientifiques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Former cette année 150 PE et PC de 54 circonscriptions et collèges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binôme PE + PC forme un groupe de 25 professeurs : 16 PE et 9 PC</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latin typeface="+mn-lt"/>
                <a:ea typeface="+mn-ea"/>
                <a:cs typeface="+mn-cs"/>
              </a:rPr>
              <a:t>Au cycle 3, on part du socle et le déroulement sur les 3 années est spiralé (idem cycle 4).</a:t>
            </a:r>
          </a:p>
          <a:p>
            <a:r>
              <a:rPr lang="fr-FR" sz="1200" kern="1200" dirty="0" smtClean="0">
                <a:solidFill>
                  <a:schemeClr val="tx1"/>
                </a:solidFill>
                <a:latin typeface="+mn-lt"/>
                <a:ea typeface="+mn-ea"/>
                <a:cs typeface="+mn-cs"/>
              </a:rPr>
              <a:t>Partir de l’existant, valoriser les pratiques à l’école qui existent.</a:t>
            </a:r>
          </a:p>
          <a:p>
            <a:r>
              <a:rPr lang="fr-FR" sz="1200" kern="1200" dirty="0" smtClean="0">
                <a:solidFill>
                  <a:schemeClr val="tx1"/>
                </a:solidFill>
                <a:latin typeface="+mn-lt"/>
                <a:ea typeface="+mn-ea"/>
                <a:cs typeface="+mn-cs"/>
              </a:rPr>
              <a:t>Proposer pour chaque année, le niveau d’acquisition de l’attendu fin de cycle par compétence.</a:t>
            </a:r>
          </a:p>
          <a:p>
            <a:r>
              <a:rPr lang="fr-FR" sz="1200" kern="1200" dirty="0" smtClean="0">
                <a:solidFill>
                  <a:schemeClr val="tx1"/>
                </a:solidFill>
                <a:latin typeface="+mn-lt"/>
                <a:ea typeface="+mn-ea"/>
                <a:cs typeface="+mn-cs"/>
              </a:rPr>
              <a:t>Proposer une répartition des compétences sur les 3 années entre PE-PC et leur progression.</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démarche d’investigation à l’école :</a:t>
            </a:r>
          </a:p>
          <a:p>
            <a:r>
              <a:rPr lang="fr-FR" sz="1200" kern="1200" dirty="0" smtClean="0">
                <a:solidFill>
                  <a:schemeClr val="tx1"/>
                </a:solidFill>
                <a:latin typeface="+mn-lt"/>
                <a:ea typeface="+mn-ea"/>
                <a:cs typeface="+mn-cs"/>
              </a:rPr>
              <a:t>-Phase de motivation, bilan des connaissances antérieures, référence à l’actualité, présentation brutale d’un fait, situation concrète.</a:t>
            </a:r>
          </a:p>
          <a:p>
            <a:r>
              <a:rPr lang="fr-FR" sz="1200" kern="1200" dirty="0" smtClean="0">
                <a:solidFill>
                  <a:schemeClr val="tx1"/>
                </a:solidFill>
                <a:latin typeface="+mn-lt"/>
                <a:ea typeface="+mn-ea"/>
                <a:cs typeface="+mn-cs"/>
              </a:rPr>
              <a:t>-Phase de problématisation, énoncer un problème à résoudre, énoncer un phénomène dont on cherche à comprendre le fonctionnement, énoncer d’un inconnu à expliquer.</a:t>
            </a:r>
          </a:p>
          <a:p>
            <a:r>
              <a:rPr lang="fr-FR" sz="1200" kern="1200" dirty="0" smtClean="0">
                <a:solidFill>
                  <a:schemeClr val="tx1"/>
                </a:solidFill>
                <a:latin typeface="+mn-lt"/>
                <a:ea typeface="+mn-ea"/>
                <a:cs typeface="+mn-cs"/>
              </a:rPr>
              <a:t>-Phase de définition de projet, énoncer une hypothèse à vérifier, énoncer un projet d’observation, énoncer un projet d’exploration, énoncer un projet de modélisation.</a:t>
            </a:r>
          </a:p>
          <a:p>
            <a:r>
              <a:rPr lang="fr-FR" sz="1200" kern="1200" dirty="0" smtClean="0">
                <a:solidFill>
                  <a:schemeClr val="tx1"/>
                </a:solidFill>
                <a:latin typeface="+mn-lt"/>
                <a:ea typeface="+mn-ea"/>
                <a:cs typeface="+mn-cs"/>
              </a:rPr>
              <a:t>-Phase de mise en œuvre, durée principale de la démarche, variétés infinis en lien avec le réel.</a:t>
            </a:r>
          </a:p>
          <a:p>
            <a:r>
              <a:rPr lang="fr-FR" sz="1200" kern="1200" dirty="0" smtClean="0">
                <a:solidFill>
                  <a:schemeClr val="tx1"/>
                </a:solidFill>
                <a:latin typeface="+mn-lt"/>
                <a:ea typeface="+mn-ea"/>
                <a:cs typeface="+mn-cs"/>
              </a:rPr>
              <a:t>-Phase de confrontation, faits recherchés et ceux découverts, résultats prévus et ceux obtenus, idées initiales et épreuve des faits.</a:t>
            </a:r>
          </a:p>
          <a:p>
            <a:r>
              <a:rPr lang="fr-FR" sz="1200" kern="1200" dirty="0" smtClean="0">
                <a:solidFill>
                  <a:schemeClr val="tx1"/>
                </a:solidFill>
                <a:latin typeface="+mn-lt"/>
                <a:ea typeface="+mn-ea"/>
                <a:cs typeface="+mn-cs"/>
              </a:rPr>
              <a:t>-Phase de terminaison, l’énoncé du savoir construit, l’énoncé de ce qui reste à comprendre.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Ressource vidéo :  « Apprendre la science et le technologie à l’école »</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28</a:t>
            </a:fld>
            <a:endParaRPr lang="fr-FR"/>
          </a:p>
        </p:txBody>
      </p:sp>
    </p:spTree>
    <p:extLst>
      <p:ext uri="{BB962C8B-B14F-4D97-AF65-F5344CB8AC3E}">
        <p14:creationId xmlns:p14="http://schemas.microsoft.com/office/powerpoint/2010/main" val="1104883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00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29</a:t>
            </a:fld>
            <a:endParaRPr lang="fr-FR"/>
          </a:p>
        </p:txBody>
      </p:sp>
    </p:spTree>
    <p:extLst>
      <p:ext uri="{BB962C8B-B14F-4D97-AF65-F5344CB8AC3E}">
        <p14:creationId xmlns:p14="http://schemas.microsoft.com/office/powerpoint/2010/main" val="172647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mise en œuvre de démarches scientifiques et technologiques variées permet de distinguer ce qui relève de la science et</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de la technologie, et ce qui relève d’une opinion ou d’une croyance.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a:t>
            </a:r>
            <a:r>
              <a:rPr lang="fr-FR" sz="1200" kern="1200" baseline="0" dirty="0" smtClean="0">
                <a:solidFill>
                  <a:schemeClr val="tx1"/>
                </a:solidFill>
                <a:effectLst/>
                <a:latin typeface="+mn-lt"/>
                <a:ea typeface="+mn-ea"/>
                <a:cs typeface="+mn-cs"/>
              </a:rPr>
              <a:t> d</a:t>
            </a:r>
            <a:r>
              <a:rPr lang="fr-FR" sz="1200" kern="1200" dirty="0" smtClean="0">
                <a:solidFill>
                  <a:schemeClr val="tx1"/>
                </a:solidFill>
                <a:effectLst/>
                <a:latin typeface="+mn-lt"/>
                <a:ea typeface="+mn-ea"/>
                <a:cs typeface="+mn-cs"/>
              </a:rPr>
              <a:t>iversité́ des démarches et des approches (observation, manipulation, expérimentation, simulation, documentation...) développe simultanément la curiosité́, la créativité́, la rigueur, l’esprit critique, l’habileté manuelle et expérimentale, la mémorisation, la collaboration pour mieux vivre ensemble et le gout d’apprendre. </a:t>
            </a:r>
          </a:p>
          <a:p>
            <a:endParaRPr lang="fr-FR" dirty="0" smtClean="0">
              <a:effectLst/>
            </a:endParaRPr>
          </a:p>
          <a:p>
            <a:r>
              <a:rPr lang="fr-FR" sz="1200" kern="1200" dirty="0" smtClean="0">
                <a:solidFill>
                  <a:schemeClr val="tx1"/>
                </a:solidFill>
                <a:effectLst/>
                <a:latin typeface="+mn-lt"/>
                <a:ea typeface="+mn-ea"/>
                <a:cs typeface="+mn-cs"/>
              </a:rPr>
              <a:t>Les élèves découvrent de nouveaux modes de raisonnement en mobilisant leurs savoirs et savoir-faire pour répondre à des questions. Accompagnés par ses professeurs, ils émettent des hypothèses et comprennent qu’ils peuvent les mettre à l’épreuve, qualitativement ou quantitativement. </a:t>
            </a:r>
          </a:p>
          <a:p>
            <a:endParaRPr lang="fr-FR" dirty="0" smtClean="0">
              <a:effectLst/>
            </a:endParaRPr>
          </a:p>
          <a:p>
            <a:r>
              <a:rPr lang="fr-FR" sz="1200" kern="1200" dirty="0" smtClean="0">
                <a:solidFill>
                  <a:schemeClr val="tx1"/>
                </a:solidFill>
                <a:effectLst/>
                <a:latin typeface="+mn-lt"/>
                <a:ea typeface="+mn-ea"/>
                <a:cs typeface="+mn-cs"/>
              </a:rPr>
              <a:t>Dans leur découverte du monde technique, les élèves sont initiés à la conduite d’un projet technique répondant à des besoins dans un contexte de contraintes identifiées. </a:t>
            </a:r>
          </a:p>
          <a:p>
            <a:endParaRPr lang="fr-FR" dirty="0" smtClean="0">
              <a:effectLst/>
            </a:endParaRPr>
          </a:p>
          <a:p>
            <a:r>
              <a:rPr lang="fr-FR" sz="1200" kern="1200" dirty="0" smtClean="0">
                <a:solidFill>
                  <a:schemeClr val="tx1"/>
                </a:solidFill>
                <a:effectLst/>
                <a:latin typeface="+mn-lt"/>
                <a:ea typeface="+mn-ea"/>
                <a:cs typeface="+mn-cs"/>
              </a:rPr>
              <a:t>Enfin, l’accent est mis sur la communication individuelle ou collective, à l’oral comme à l’écrit en recherchant la précision dans l’usage de la langue française que requiert la science. </a:t>
            </a:r>
          </a:p>
          <a:p>
            <a:r>
              <a:rPr lang="fr-FR" sz="1200" kern="1200" dirty="0" smtClean="0">
                <a:solidFill>
                  <a:schemeClr val="tx1"/>
                </a:solidFill>
                <a:effectLst/>
                <a:latin typeface="+mn-lt"/>
                <a:ea typeface="+mn-ea"/>
                <a:cs typeface="+mn-cs"/>
              </a:rPr>
              <a:t>D’une façon plus spécifique, les élèves acquièrent les bases de langages scientifiques et technologiques qui leur apprennent la concision, la précision et leur permettent d’exprimer une hypothèse, de formuler une problématique, de répondre à une question ou à un besoin, et d’exploiter des informations ou des résultats. Les travaux menés donnent lieu à des réalisations ; ils font l’objet d’écrits divers retraçant l’ensemble de la démarche, de l’investigation à la fabrication. </a:t>
            </a:r>
            <a:endParaRPr lang="fr-FR" dirty="0">
              <a:effectLst/>
            </a:endParaRPr>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4</a:t>
            </a:fld>
            <a:endParaRPr lang="fr-FR"/>
          </a:p>
        </p:txBody>
      </p:sp>
    </p:spTree>
    <p:extLst>
      <p:ext uri="{BB962C8B-B14F-4D97-AF65-F5344CB8AC3E}">
        <p14:creationId xmlns:p14="http://schemas.microsoft.com/office/powerpoint/2010/main" val="156938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defTabSz="457200"/>
            <a:r>
              <a:rPr lang="fr-FR" sz="1200" b="0" dirty="0" smtClean="0"/>
              <a:t>Dans le cas d’une démarche de projet, la contribution de la technologie ne doit pas être réduite à des objectifs de fabrication.</a:t>
            </a:r>
          </a:p>
          <a:p>
            <a:pPr algn="just" defTabSz="457200"/>
            <a:r>
              <a:rPr lang="fr-FR" sz="1200" b="0" dirty="0" smtClean="0"/>
              <a:t>Par exemple: projet « aquarium »:</a:t>
            </a:r>
          </a:p>
          <a:p>
            <a:pPr algn="just" defTabSz="457200">
              <a:buFontTx/>
              <a:buChar char="•"/>
            </a:pPr>
            <a:r>
              <a:rPr lang="fr-FR" sz="1200" b="0" dirty="0" smtClean="0"/>
              <a:t> la contribution des SVT est d’étudier la respiration des poissons et l’équilibre de l’éco système;</a:t>
            </a:r>
          </a:p>
          <a:p>
            <a:pPr algn="just" defTabSz="457200">
              <a:buFontTx/>
              <a:buChar char="•"/>
            </a:pPr>
            <a:r>
              <a:rPr lang="fr-FR" sz="1200" b="0" dirty="0" smtClean="0"/>
              <a:t> la contribution de la Physique Chimie s’intéresse à la dissolution des gaz dans l’eau et du taux d’oxygène;</a:t>
            </a:r>
          </a:p>
          <a:p>
            <a:pPr algn="just" defTabSz="457200">
              <a:buFontTx/>
              <a:buChar char="•"/>
            </a:pPr>
            <a:r>
              <a:rPr lang="fr-FR" sz="1200" b="0" dirty="0" smtClean="0"/>
              <a:t> la technologie étudie comment maintenir un taux oxygène viable pour les poissons dans l’aquarium. </a:t>
            </a:r>
          </a:p>
          <a:p>
            <a:pPr algn="just" defTabSz="457200"/>
            <a:endParaRPr lang="fr-FR" sz="1200" b="0" dirty="0" smtClean="0"/>
          </a:p>
          <a:p>
            <a:pPr algn="just" defTabSz="457200"/>
            <a:r>
              <a:rPr lang="fr-FR" sz="1200" b="0" dirty="0" smtClean="0"/>
              <a:t>Elle ne construit pas l’aquarium.</a:t>
            </a: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5</a:t>
            </a:fld>
            <a:endParaRPr lang="fr-FR"/>
          </a:p>
        </p:txBody>
      </p:sp>
    </p:spTree>
    <p:extLst>
      <p:ext uri="{BB962C8B-B14F-4D97-AF65-F5344CB8AC3E}">
        <p14:creationId xmlns:p14="http://schemas.microsoft.com/office/powerpoint/2010/main" val="52298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defTabSz="457200"/>
            <a:r>
              <a:rPr lang="fr-FR" sz="1200" b="0" dirty="0" smtClean="0"/>
              <a:t>Pour ces jeunes élèves, les séances trop longues doivent être évitées.</a:t>
            </a:r>
          </a:p>
          <a:p>
            <a:pPr algn="just" defTabSz="457200"/>
            <a:r>
              <a:rPr lang="fr-FR" sz="1200" b="0" dirty="0" smtClean="0"/>
              <a:t/>
            </a:r>
            <a:br>
              <a:rPr lang="fr-FR" sz="1200" b="0" dirty="0" smtClean="0"/>
            </a:br>
            <a:r>
              <a:rPr lang="fr-FR" sz="1200" b="0" dirty="0" smtClean="0"/>
              <a:t>Pour répartir les 4 heures d’enseignement, il est possible de répartir l’enseignement en :</a:t>
            </a:r>
          </a:p>
          <a:p>
            <a:pPr algn="just" defTabSz="457200">
              <a:buFontTx/>
              <a:buChar char="•"/>
            </a:pPr>
            <a:r>
              <a:rPr lang="fr-FR" sz="1200" b="0" dirty="0" smtClean="0"/>
              <a:t> deux fois deux heures,</a:t>
            </a:r>
          </a:p>
          <a:p>
            <a:pPr algn="just" defTabSz="457200">
              <a:buFontTx/>
              <a:buChar char="•"/>
            </a:pPr>
            <a:r>
              <a:rPr lang="fr-FR" sz="1200" b="0" dirty="0" smtClean="0"/>
              <a:t> une fois deux heures et deux fois une heure,</a:t>
            </a:r>
          </a:p>
          <a:p>
            <a:pPr algn="just" defTabSz="457200">
              <a:buFontTx/>
              <a:buChar char="•"/>
            </a:pPr>
            <a:r>
              <a:rPr lang="fr-FR" sz="1200" b="0" dirty="0" smtClean="0"/>
              <a:t> deux fois une heure et demi et une fois une heure.</a:t>
            </a:r>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6</a:t>
            </a:fld>
            <a:endParaRPr lang="fr-FR"/>
          </a:p>
        </p:txBody>
      </p:sp>
    </p:spTree>
    <p:extLst>
      <p:ext uri="{BB962C8B-B14F-4D97-AF65-F5344CB8AC3E}">
        <p14:creationId xmlns:p14="http://schemas.microsoft.com/office/powerpoint/2010/main" val="200233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7</a:t>
            </a:fld>
            <a:endParaRPr lang="fr-FR"/>
          </a:p>
        </p:txBody>
      </p:sp>
    </p:spTree>
    <p:extLst>
      <p:ext uri="{BB962C8B-B14F-4D97-AF65-F5344CB8AC3E}">
        <p14:creationId xmlns:p14="http://schemas.microsoft.com/office/powerpoint/2010/main" val="170148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defTabSz="457200"/>
            <a:r>
              <a:rPr lang="fr-FR" sz="1200" b="0" dirty="0" smtClean="0"/>
              <a:t>Il y a de nombreuses possibilités.</a:t>
            </a:r>
          </a:p>
          <a:p>
            <a:pPr algn="just" defTabSz="457200"/>
            <a:endParaRPr lang="fr-FR" sz="1200" b="0" dirty="0" smtClean="0"/>
          </a:p>
          <a:p>
            <a:pPr marL="171450" indent="-171450" algn="just" defTabSz="457200">
              <a:buFont typeface="Arial" charset="0"/>
              <a:buChar char="•"/>
            </a:pPr>
            <a:r>
              <a:rPr lang="fr-FR" sz="1200" b="0" dirty="0" smtClean="0"/>
              <a:t>Lorsque l’EIST a été mis en place, assumé par un enseignant unique et que cela fonctionne, le dispositif peut perdurer.</a:t>
            </a:r>
          </a:p>
          <a:p>
            <a:pPr algn="just" defTabSz="457200"/>
            <a:endParaRPr lang="fr-FR" sz="1200" b="0" dirty="0" smtClean="0"/>
          </a:p>
          <a:p>
            <a:pPr marL="171450" indent="-171450" algn="just" defTabSz="457200">
              <a:buFont typeface="Arial" charset="0"/>
              <a:buChar char="•"/>
            </a:pPr>
            <a:r>
              <a:rPr lang="fr-FR" sz="1200" b="0" dirty="0" smtClean="0"/>
              <a:t>Lorsqu’il y a plusieurs classes de 6</a:t>
            </a:r>
            <a:r>
              <a:rPr lang="fr-FR" sz="1200" b="0" baseline="30000" dirty="0" smtClean="0"/>
              <a:t>ème</a:t>
            </a:r>
            <a:r>
              <a:rPr lang="fr-FR" sz="1200" b="0" dirty="0" smtClean="0"/>
              <a:t>, installer les enseignements de S&amp;T en barrette.</a:t>
            </a:r>
          </a:p>
          <a:p>
            <a:pPr marL="0" indent="0" algn="l" defTabSz="457200">
              <a:buFont typeface="Arial" charset="0"/>
              <a:buNone/>
            </a:pPr>
            <a:r>
              <a:rPr lang="fr-FR" sz="1200" b="0" dirty="0" smtClean="0"/>
              <a:t>Cela permet aux professeurs des différentes disciplines d’intervenir sur plusieurs groupes au cours d’une même séance, voire de permettre des interventions en </a:t>
            </a:r>
            <a:r>
              <a:rPr lang="fr-FR" sz="1200" b="0" dirty="0" err="1" smtClean="0"/>
              <a:t>co</a:t>
            </a:r>
            <a:r>
              <a:rPr lang="fr-FR" sz="1200" b="0" dirty="0" smtClean="0"/>
              <a:t>-enseignement si le choix de l’établissement permet d’y consacrer les moyens nécessaires. </a:t>
            </a:r>
          </a:p>
          <a:p>
            <a:pPr algn="just" defTabSz="457200"/>
            <a:endParaRPr lang="fr-FR" sz="1200" b="0" dirty="0" smtClean="0"/>
          </a:p>
          <a:p>
            <a:pPr marL="171450" indent="-171450" algn="just" defTabSz="457200">
              <a:buFont typeface="Arial" charset="0"/>
              <a:buChar char="•"/>
            </a:pPr>
            <a:r>
              <a:rPr lang="fr-FR" sz="1200" b="0" dirty="0" smtClean="0"/>
              <a:t>Autre solution possible, c’est l’élaboration de 3 groupes sur 2 classes avec l’intervention identique de chaque professeur dans chaque groupe. Cela nécessite que l’établissement accepte de dégager les moyens correspondants.</a:t>
            </a:r>
          </a:p>
          <a:p>
            <a:pPr algn="just" defTabSz="457200"/>
            <a:endParaRPr lang="fr-FR" sz="1200" b="0" dirty="0" smtClean="0"/>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8</a:t>
            </a:fld>
            <a:endParaRPr lang="fr-FR"/>
          </a:p>
        </p:txBody>
      </p:sp>
    </p:spTree>
    <p:extLst>
      <p:ext uri="{BB962C8B-B14F-4D97-AF65-F5344CB8AC3E}">
        <p14:creationId xmlns:p14="http://schemas.microsoft.com/office/powerpoint/2010/main" val="75177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defTabSz="457200"/>
            <a:r>
              <a:rPr lang="fr-FR" sz="1200" b="0" dirty="0" smtClean="0">
                <a:cs typeface="Arial" charset="0"/>
              </a:rPr>
              <a:t>Il reste à créer des salles de S&amp;T, qui accueillent indifféremment les professeurs de </a:t>
            </a:r>
            <a:r>
              <a:rPr lang="fr-FR" sz="1200" b="0" dirty="0" smtClean="0"/>
              <a:t>SVT, PC et Technologie.</a:t>
            </a:r>
          </a:p>
          <a:p>
            <a:pPr algn="just" defTabSz="457200"/>
            <a:r>
              <a:rPr lang="fr-FR" sz="1200" b="0" dirty="0" smtClean="0"/>
              <a:t/>
            </a:r>
            <a:br>
              <a:rPr lang="fr-FR" sz="1200" b="0" dirty="0" smtClean="0"/>
            </a:br>
            <a:r>
              <a:rPr lang="fr-FR" sz="1200" b="0" dirty="0" smtClean="0"/>
              <a:t/>
            </a:r>
            <a:br>
              <a:rPr lang="fr-FR" sz="1200" b="0" dirty="0" smtClean="0"/>
            </a:br>
            <a:r>
              <a:rPr lang="fr-FR" sz="1200" b="0" dirty="0" smtClean="0"/>
              <a:t>Lorsque l’espace le permet, une salle unique peut être dédiée à l’enseignement des S&amp;T, qui accueille les matériels nécessaires empruntés aux différentes disciplines. </a:t>
            </a:r>
          </a:p>
          <a:p>
            <a:pPr algn="just" defTabSz="457200"/>
            <a:endParaRPr lang="fr-FR" sz="1200" b="0" dirty="0" smtClean="0"/>
          </a:p>
          <a:p>
            <a:pPr algn="just" defTabSz="457200"/>
            <a:endParaRPr lang="fr-FR" sz="1200" b="0" dirty="0" smtClean="0"/>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9</a:t>
            </a:fld>
            <a:endParaRPr lang="fr-FR"/>
          </a:p>
        </p:txBody>
      </p:sp>
    </p:spTree>
    <p:extLst>
      <p:ext uri="{BB962C8B-B14F-4D97-AF65-F5344CB8AC3E}">
        <p14:creationId xmlns:p14="http://schemas.microsoft.com/office/powerpoint/2010/main" val="52761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Extrait du programme de cycle 3, volet 1 :</a:t>
            </a:r>
          </a:p>
          <a:p>
            <a:pPr algn="just"/>
            <a:r>
              <a:rPr lang="fr-FR" sz="1200" dirty="0" smtClean="0"/>
              <a:t>« À partir des repères de progressivité indiqués, les différentes étapes des apprentissages doivent être adaptées par les équipes pédagogiques à l’âge et au rythme d’acquisition des élèves afin de favoriser leur réussite. »</a:t>
            </a:r>
          </a:p>
          <a:p>
            <a:endParaRPr lang="fr-FR" dirty="0" smtClean="0"/>
          </a:p>
          <a:p>
            <a:r>
              <a:rPr lang="fr-FR" dirty="0" smtClean="0"/>
              <a:t>Conception de cet outil réalisé par l’académie de Toulouse.</a:t>
            </a:r>
          </a:p>
          <a:p>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CC508A19-CE29-8D44-B21B-02A71AD53226}" type="slidenum">
              <a:rPr lang="fr-FR" smtClean="0"/>
              <a:t>10</a:t>
            </a:fld>
            <a:endParaRPr lang="fr-FR"/>
          </a:p>
        </p:txBody>
      </p:sp>
    </p:spTree>
    <p:extLst>
      <p:ext uri="{BB962C8B-B14F-4D97-AF65-F5344CB8AC3E}">
        <p14:creationId xmlns:p14="http://schemas.microsoft.com/office/powerpoint/2010/main" val="1383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6/1/16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6/1/16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Cliquez et modifiez le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Cliquez et modifiez le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6/1/16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slide" Target="slide2.xml"/><Relationship Id="rId5"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1" Type="http://schemas.openxmlformats.org/officeDocument/2006/relationships/slideLayout" Target="../slideLayouts/slideLayout10.xml"/><Relationship Id="rId12" Type="http://schemas.openxmlformats.org/officeDocument/2006/relationships/notesSlide" Target="../notesSlides/notesSlide13.xml"/><Relationship Id="rId13" Type="http://schemas.openxmlformats.org/officeDocument/2006/relationships/image" Target="../media/image3.jpeg"/><Relationship Id="rId14" Type="http://schemas.openxmlformats.org/officeDocument/2006/relationships/slide" Target="slide2.xml"/><Relationship Id="rId15" Type="http://schemas.openxmlformats.org/officeDocument/2006/relationships/image" Target="../media/image1.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s>
</file>

<file path=ppt/slides/_rels/slide15.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image" Target="../media/image1.png"/><Relationship Id="rId13" Type="http://schemas.openxmlformats.org/officeDocument/2006/relationships/hyperlink" Target="machine-trier.mp4" TargetMode="External"/><Relationship Id="rId14" Type="http://schemas.openxmlformats.org/officeDocument/2006/relationships/image" Target="../media/image7.pn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Layout" Target="../slideLayouts/slideLayout10.xml"/><Relationship Id="rId7" Type="http://schemas.openxmlformats.org/officeDocument/2006/relationships/notesSlide" Target="../notesSlides/notesSlide14.xml"/><Relationship Id="rId8" Type="http://schemas.openxmlformats.org/officeDocument/2006/relationships/image" Target="../media/image4.png"/><Relationship Id="rId9" Type="http://schemas.openxmlformats.org/officeDocument/2006/relationships/image" Target="../media/image5.jpeg"/><Relationship Id="rId10"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10.xml"/><Relationship Id="rId5" Type="http://schemas.openxmlformats.org/officeDocument/2006/relationships/notesSlide" Target="../notesSlides/notesSlide15.xml"/><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slide" Target="slide2.xml"/><Relationship Id="rId10" Type="http://schemas.openxmlformats.org/officeDocument/2006/relationships/image" Target="../media/image1.png"/><Relationship Id="rId1" Type="http://schemas.openxmlformats.org/officeDocument/2006/relationships/tags" Target="../tags/tag16.xml"/><Relationship Id="rId2"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1.png"/><Relationship Id="rId5" Type="http://schemas.openxmlformats.org/officeDocument/2006/relationships/slide" Target="slide2.xml"/><Relationship Id="rId6" Type="http://schemas.openxmlformats.org/officeDocument/2006/relationships/image" Target="../media/image1.png"/><Relationship Id="rId1" Type="http://schemas.openxmlformats.org/officeDocument/2006/relationships/tags" Target="../tags/tag19.xml"/><Relationship Id="rId2"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18.xml"/><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slide" Target="slide2.xml"/><Relationship Id="rId8" Type="http://schemas.openxmlformats.org/officeDocument/2006/relationships/image" Target="../media/image1.png"/><Relationship Id="rId1" Type="http://schemas.openxmlformats.org/officeDocument/2006/relationships/tags" Target="../tags/tag20.xml"/><Relationship Id="rId2" Type="http://schemas.openxmlformats.org/officeDocument/2006/relationships/tags" Target="../tags/tag21.xml"/></Relationships>
</file>

<file path=ppt/slides/_rels/slide2.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slide" Target="slide3.xml"/><Relationship Id="rId3" Type="http://schemas.openxmlformats.org/officeDocument/2006/relationships/slide" Target="slide5.xml"/><Relationship Id="rId4" Type="http://schemas.openxmlformats.org/officeDocument/2006/relationships/slide" Target="slide10.xml"/><Relationship Id="rId5" Type="http://schemas.openxmlformats.org/officeDocument/2006/relationships/slide" Target="slide14.xml"/><Relationship Id="rId6" Type="http://schemas.openxmlformats.org/officeDocument/2006/relationships/slide" Target="slide22.xml"/><Relationship Id="rId7" Type="http://schemas.openxmlformats.org/officeDocument/2006/relationships/slide" Target="slide25.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10.xml"/><Relationship Id="rId5" Type="http://schemas.openxmlformats.org/officeDocument/2006/relationships/notesSlide" Target="../notesSlides/notesSlide19.xml"/><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slide" Target="slide2.xml"/><Relationship Id="rId9" Type="http://schemas.openxmlformats.org/officeDocument/2006/relationships/image" Target="../media/image1.png"/><Relationship Id="rId1" Type="http://schemas.openxmlformats.org/officeDocument/2006/relationships/tags" Target="../tags/tag22.xml"/><Relationship Id="rId2"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20.xml"/><Relationship Id="rId5" Type="http://schemas.openxmlformats.org/officeDocument/2006/relationships/slide" Target="slide2.xml"/><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tags" Target="../tags/tag25.xml"/><Relationship Id="rId2" Type="http://schemas.openxmlformats.org/officeDocument/2006/relationships/tags" Target="../tags/tag26.xml"/></Relationships>
</file>

<file path=ppt/slides/_rels/slide22.xml.rels><?xml version="1.0" encoding="UTF-8" standalone="yes"?>
<Relationships xmlns="http://schemas.openxmlformats.org/package/2006/relationships"><Relationship Id="rId9" Type="http://schemas.openxmlformats.org/officeDocument/2006/relationships/tags" Target="../tags/tag35.xml"/><Relationship Id="rId20" Type="http://schemas.openxmlformats.org/officeDocument/2006/relationships/image" Target="../media/image22.png"/><Relationship Id="rId10" Type="http://schemas.openxmlformats.org/officeDocument/2006/relationships/tags" Target="../tags/tag36.xml"/><Relationship Id="rId11" Type="http://schemas.openxmlformats.org/officeDocument/2006/relationships/tags" Target="../tags/tag37.xml"/><Relationship Id="rId12" Type="http://schemas.openxmlformats.org/officeDocument/2006/relationships/slideLayout" Target="../slideLayouts/slideLayout10.xml"/><Relationship Id="rId13" Type="http://schemas.openxmlformats.org/officeDocument/2006/relationships/notesSlide" Target="../notesSlides/notesSlide21.xml"/><Relationship Id="rId14" Type="http://schemas.openxmlformats.org/officeDocument/2006/relationships/slide" Target="slide2.xml"/><Relationship Id="rId15" Type="http://schemas.openxmlformats.org/officeDocument/2006/relationships/image" Target="../media/image1.png"/><Relationship Id="rId16" Type="http://schemas.openxmlformats.org/officeDocument/2006/relationships/image" Target="../media/image18.png"/><Relationship Id="rId17" Type="http://schemas.openxmlformats.org/officeDocument/2006/relationships/image" Target="../media/image19.jp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tags" Target="../tags/tag33.xml"/><Relationship Id="rId8" Type="http://schemas.openxmlformats.org/officeDocument/2006/relationships/tags" Target="../tags/tag34.xml"/></Relationships>
</file>

<file path=ppt/slides/_rels/slide23.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image" Target="../media/image1.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gif"/><Relationship Id="rId16" Type="http://schemas.openxmlformats.org/officeDocument/2006/relationships/image" Target="../media/image26.png"/><Relationship Id="rId1" Type="http://schemas.openxmlformats.org/officeDocument/2006/relationships/tags" Target="../tags/tag38.xml"/><Relationship Id="rId2" Type="http://schemas.openxmlformats.org/officeDocument/2006/relationships/tags" Target="../tags/tag39.xml"/><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tags" Target="../tags/tag42.xml"/><Relationship Id="rId6" Type="http://schemas.openxmlformats.org/officeDocument/2006/relationships/tags" Target="../tags/tag43.xml"/><Relationship Id="rId7" Type="http://schemas.openxmlformats.org/officeDocument/2006/relationships/tags" Target="../tags/tag44.xml"/><Relationship Id="rId8" Type="http://schemas.openxmlformats.org/officeDocument/2006/relationships/tags" Target="../tags/tag45.xml"/><Relationship Id="rId9" Type="http://schemas.openxmlformats.org/officeDocument/2006/relationships/slideLayout" Target="../slideLayouts/slideLayout10.xml"/><Relationship Id="rId10"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5" Type="http://schemas.openxmlformats.org/officeDocument/2006/relationships/image" Target="../media/image27.jpe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jpeg"/><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5" Type="http://schemas.openxmlformats.org/officeDocument/2006/relationships/hyperlink" Target="http://eduscol.education.fr/sti/seminaires/reforme-du-college-pour-la-technologie-au-college" TargetMode="External"/><Relationship Id="rId6" Type="http://schemas.openxmlformats.org/officeDocument/2006/relationships/hyperlink" Target="http://eduscol.education.fr/sti/seminaires/nouveaux-programmes-de-technologie-au-college" TargetMode="External"/><Relationship Id="rId7" Type="http://schemas.openxmlformats.org/officeDocument/2006/relationships/hyperlink" Target="http://eduscol.education.fr/" TargetMode="External"/><Relationship Id="rId8" Type="http://schemas.openxmlformats.org/officeDocument/2006/relationships/hyperlink" Target="http://technologie.discipline.ac-lille.fr/" TargetMode="External"/><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99363" y="2009896"/>
            <a:ext cx="8361229" cy="2460108"/>
          </a:xfrm>
        </p:spPr>
        <p:txBody>
          <a:bodyPr/>
          <a:lstStyle/>
          <a:p>
            <a:r>
              <a:rPr lang="fr-FR" sz="4800" b="1" dirty="0" smtClean="0"/>
              <a:t>Sciences et technologie cycle 3</a:t>
            </a:r>
            <a:r>
              <a:rPr lang="fr-FR" dirty="0" smtClean="0"/>
              <a:t/>
            </a:r>
            <a:br>
              <a:rPr lang="fr-FR" dirty="0" smtClean="0"/>
            </a:br>
            <a:r>
              <a:rPr lang="fr-FR" sz="2800" cap="none" dirty="0">
                <a:latin typeface="+mn-lt"/>
              </a:rPr>
              <a:t>synthèse </a:t>
            </a:r>
            <a:r>
              <a:rPr lang="fr-FR" sz="2800" cap="none" dirty="0" smtClean="0">
                <a:latin typeface="+mn-lt"/>
              </a:rPr>
              <a:t>du séminaire national – 24 mars 2016</a:t>
            </a:r>
            <a:endParaRPr lang="fr-FR" sz="2800" dirty="0">
              <a:latin typeface="+mn-lt"/>
            </a:endParaRPr>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Tree>
    <p:extLst>
      <p:ext uri="{BB962C8B-B14F-4D97-AF65-F5344CB8AC3E}">
        <p14:creationId xmlns:p14="http://schemas.microsoft.com/office/powerpoint/2010/main" val="154957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pPr algn="just"/>
            <a:r>
              <a:rPr lang="fr-FR" sz="3600" b="1" dirty="0"/>
              <a:t>Outil d’aide à la conception d’une progressivité des apprentissages</a:t>
            </a:r>
          </a:p>
        </p:txBody>
      </p:sp>
      <p:sp>
        <p:nvSpPr>
          <p:cNvPr id="3" name="Espace réservé du texte vertical 2"/>
          <p:cNvSpPr>
            <a:spLocks noGrp="1"/>
          </p:cNvSpPr>
          <p:nvPr>
            <p:ph type="body" orient="vert" idx="1"/>
          </p:nvPr>
        </p:nvSpPr>
        <p:spPr>
          <a:xfrm>
            <a:off x="1023871" y="1171977"/>
            <a:ext cx="10186673" cy="4695423"/>
          </a:xfrm>
        </p:spPr>
        <p:txBody>
          <a:bodyPr vert="horz"/>
          <a:lstStyle/>
          <a:p>
            <a:endParaRPr lang="fr-FR" dirty="0" smtClean="0"/>
          </a:p>
          <a:p>
            <a:endParaRPr lang="fr-FR" sz="2400" dirty="0" smtClean="0"/>
          </a:p>
          <a:p>
            <a:endParaRPr lang="fr-FR" sz="2400" dirty="0" smtClean="0"/>
          </a:p>
          <a:p>
            <a:endParaRPr lang="fr-FR" sz="2400" dirty="0"/>
          </a:p>
          <a:p>
            <a:endParaRPr lang="fr-FR" dirty="0"/>
          </a:p>
        </p:txBody>
      </p:sp>
      <p:sp>
        <p:nvSpPr>
          <p:cNvPr id="9" name="Espace réservé du texte vertical 2"/>
          <p:cNvSpPr txBox="1">
            <a:spLocks/>
          </p:cNvSpPr>
          <p:nvPr/>
        </p:nvSpPr>
        <p:spPr>
          <a:xfrm>
            <a:off x="1002405" y="1711726"/>
            <a:ext cx="10186673" cy="469542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r>
              <a:rPr lang="fr-FR" sz="2400" dirty="0"/>
              <a:t>Construire sa progression pédagogique</a:t>
            </a:r>
          </a:p>
          <a:p>
            <a:pPr marL="1257300" lvl="2" indent="-342900" algn="just">
              <a:buFont typeface="Wingdings" charset="2"/>
              <a:buChar char="§"/>
            </a:pPr>
            <a:endParaRPr lang="fr-FR" sz="2400" dirty="0"/>
          </a:p>
          <a:p>
            <a:pPr algn="just"/>
            <a:r>
              <a:rPr lang="fr-FR" sz="2400" dirty="0"/>
              <a:t>Accompagner l’élève</a:t>
            </a:r>
          </a:p>
          <a:p>
            <a:pPr algn="just"/>
            <a:endParaRPr lang="fr-FR" sz="2400" dirty="0"/>
          </a:p>
          <a:p>
            <a:pPr algn="just"/>
            <a:r>
              <a:rPr lang="fr-FR" sz="2400" dirty="0"/>
              <a:t>Évaluer</a:t>
            </a:r>
          </a:p>
          <a:p>
            <a:pPr algn="just"/>
            <a:endParaRPr lang="fr-FR" sz="2400" dirty="0"/>
          </a:p>
          <a:p>
            <a:pPr algn="just"/>
            <a:r>
              <a:rPr lang="fr-FR" sz="2400" dirty="0"/>
              <a:t>Travailler en </a:t>
            </a:r>
            <a:r>
              <a:rPr lang="fr-FR" sz="2400" dirty="0" smtClean="0"/>
              <a:t>équipe</a:t>
            </a:r>
          </a:p>
          <a:p>
            <a:pPr algn="just"/>
            <a:endParaRPr lang="fr-FR" dirty="0"/>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5" name="Rectangle 4"/>
          <p:cNvSpPr/>
          <p:nvPr/>
        </p:nvSpPr>
        <p:spPr>
          <a:xfrm>
            <a:off x="2443163" y="6561498"/>
            <a:ext cx="9920287"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Géraldine </a:t>
            </a:r>
            <a:r>
              <a:rPr lang="fr-FR" sz="1100" i="1" dirty="0">
                <a:solidFill>
                  <a:srgbClr val="373737"/>
                </a:solidFill>
                <a:latin typeface="ArialMT" charset="0"/>
              </a:rPr>
              <a:t>Lavabre, chargée de mission en STI et chef de travaux au lycée Pierre Paul Riquet à Saint </a:t>
            </a:r>
            <a:r>
              <a:rPr lang="fr-FR" sz="1100" i="1" dirty="0" err="1">
                <a:solidFill>
                  <a:srgbClr val="373737"/>
                </a:solidFill>
                <a:latin typeface="ArialMT" charset="0"/>
              </a:rPr>
              <a:t>Orens</a:t>
            </a:r>
            <a:r>
              <a:rPr lang="fr-FR" sz="1100" i="1" dirty="0">
                <a:solidFill>
                  <a:srgbClr val="373737"/>
                </a:solidFill>
                <a:latin typeface="ArialMT" charset="0"/>
              </a:rPr>
              <a:t> de </a:t>
            </a:r>
            <a:r>
              <a:rPr lang="fr-FR" sz="1100" i="1" dirty="0" err="1">
                <a:solidFill>
                  <a:srgbClr val="373737"/>
                </a:solidFill>
                <a:latin typeface="ArialMT" charset="0"/>
              </a:rPr>
              <a:t>Gameville</a:t>
            </a:r>
            <a:r>
              <a:rPr lang="fr-FR" sz="1100" i="1" dirty="0">
                <a:solidFill>
                  <a:srgbClr val="373737"/>
                </a:solidFill>
                <a:latin typeface="ArialMT" charset="0"/>
              </a:rPr>
              <a:t>, académie de Toulouse</a:t>
            </a:r>
            <a:endParaRPr lang="fr-FR" sz="1100" i="1" dirty="0"/>
          </a:p>
        </p:txBody>
      </p:sp>
    </p:spTree>
    <p:extLst>
      <p:ext uri="{BB962C8B-B14F-4D97-AF65-F5344CB8AC3E}">
        <p14:creationId xmlns:p14="http://schemas.microsoft.com/office/powerpoint/2010/main" val="919073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pPr algn="just"/>
            <a:r>
              <a:rPr lang="fr-FR" sz="3600" b="1" dirty="0"/>
              <a:t>Outil d’aide à la conception d’une progressivité des apprentissages</a:t>
            </a:r>
          </a:p>
        </p:txBody>
      </p:sp>
      <p:sp>
        <p:nvSpPr>
          <p:cNvPr id="3" name="Espace réservé du texte vertical 2"/>
          <p:cNvSpPr>
            <a:spLocks noGrp="1"/>
          </p:cNvSpPr>
          <p:nvPr>
            <p:ph type="body" orient="vert" idx="1"/>
          </p:nvPr>
        </p:nvSpPr>
        <p:spPr>
          <a:xfrm>
            <a:off x="1023871" y="1171977"/>
            <a:ext cx="10186673" cy="4695423"/>
          </a:xfrm>
        </p:spPr>
        <p:txBody>
          <a:bodyPr vert="horz"/>
          <a:lstStyle/>
          <a:p>
            <a:endParaRPr lang="fr-FR" dirty="0" smtClean="0"/>
          </a:p>
          <a:p>
            <a:endParaRPr lang="fr-FR" sz="2400" dirty="0" smtClean="0"/>
          </a:p>
          <a:p>
            <a:endParaRPr lang="fr-FR" sz="2400" dirty="0" smtClean="0"/>
          </a:p>
          <a:p>
            <a:endParaRPr lang="fr-FR" sz="2400" dirty="0"/>
          </a:p>
          <a:p>
            <a:endParaRPr lang="fr-FR" dirty="0"/>
          </a:p>
        </p:txBody>
      </p:sp>
      <p:sp>
        <p:nvSpPr>
          <p:cNvPr id="9" name="Espace réservé du texte vertical 2"/>
          <p:cNvSpPr txBox="1">
            <a:spLocks/>
          </p:cNvSpPr>
          <p:nvPr/>
        </p:nvSpPr>
        <p:spPr>
          <a:xfrm>
            <a:off x="1023870" y="1585120"/>
            <a:ext cx="10186673" cy="443682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r>
              <a:rPr lang="fr-FR" sz="2400" dirty="0" smtClean="0"/>
              <a:t>Cet outil propose, pour chaque compétence travaillées, une </a:t>
            </a:r>
            <a:r>
              <a:rPr lang="fr-FR" sz="2400" dirty="0"/>
              <a:t>échelle de </a:t>
            </a:r>
            <a:r>
              <a:rPr lang="fr-FR" sz="2400" dirty="0" smtClean="0"/>
              <a:t>niveaux d’apprentissage </a:t>
            </a:r>
            <a:r>
              <a:rPr lang="fr-FR" sz="2400" dirty="0"/>
              <a:t>appelés </a:t>
            </a:r>
            <a:r>
              <a:rPr lang="fr-FR" sz="2400" dirty="0" smtClean="0"/>
              <a:t>observables,</a:t>
            </a:r>
          </a:p>
          <a:p>
            <a:pPr algn="just"/>
            <a:endParaRPr lang="fr-FR" sz="2400" dirty="0" smtClean="0"/>
          </a:p>
          <a:p>
            <a:pPr lvl="1" algn="just">
              <a:spcBef>
                <a:spcPts val="1000"/>
              </a:spcBef>
              <a:buFont typeface="Franklin Gothic Book" panose="020B0503020102020204" pitchFamily="34" charset="0"/>
              <a:buChar char="■"/>
            </a:pPr>
            <a:r>
              <a:rPr lang="fr-FR" sz="2400" i="0" dirty="0" smtClean="0"/>
              <a:t>Ces </a:t>
            </a:r>
            <a:r>
              <a:rPr lang="fr-FR" sz="2400" i="0" dirty="0"/>
              <a:t>observables </a:t>
            </a:r>
            <a:r>
              <a:rPr lang="fr-FR" sz="2400" i="0" dirty="0" smtClean="0"/>
              <a:t>doivent </a:t>
            </a:r>
            <a:r>
              <a:rPr lang="fr-FR" sz="2400" i="0" dirty="0"/>
              <a:t>pouvoir intégrer les contenus du </a:t>
            </a:r>
            <a:r>
              <a:rPr lang="fr-FR" sz="2400" i="0" dirty="0" smtClean="0"/>
              <a:t>programme,</a:t>
            </a:r>
          </a:p>
          <a:p>
            <a:pPr lvl="1" algn="just">
              <a:spcBef>
                <a:spcPts val="1000"/>
              </a:spcBef>
              <a:buFont typeface="Franklin Gothic Book" panose="020B0503020102020204" pitchFamily="34" charset="0"/>
              <a:buChar char="■"/>
            </a:pPr>
            <a:endParaRPr lang="fr-FR" sz="2400" i="0" dirty="0" smtClean="0"/>
          </a:p>
          <a:p>
            <a:pPr lvl="1" algn="just">
              <a:spcBef>
                <a:spcPts val="1000"/>
              </a:spcBef>
              <a:buFont typeface="Franklin Gothic Book" panose="020B0503020102020204" pitchFamily="34" charset="0"/>
              <a:buChar char="■"/>
            </a:pPr>
            <a:r>
              <a:rPr lang="fr-FR" sz="2400" i="0" dirty="0"/>
              <a:t>C</a:t>
            </a:r>
            <a:r>
              <a:rPr lang="fr-FR" sz="2400" i="0" dirty="0" smtClean="0"/>
              <a:t>es </a:t>
            </a:r>
            <a:r>
              <a:rPr lang="fr-FR" sz="2400" i="0" dirty="0"/>
              <a:t>observables </a:t>
            </a:r>
            <a:r>
              <a:rPr lang="fr-FR" sz="2400" i="0" dirty="0" smtClean="0"/>
              <a:t> sont en </a:t>
            </a:r>
            <a:r>
              <a:rPr lang="fr-FR" sz="2400" i="0" dirty="0"/>
              <a:t>cohérence avec les processus d’apprentissage possibles sur le cycle </a:t>
            </a:r>
            <a:r>
              <a:rPr lang="fr-FR" sz="2400" i="0" dirty="0" smtClean="0"/>
              <a:t>3,</a:t>
            </a:r>
          </a:p>
          <a:p>
            <a:pPr lvl="1" algn="just">
              <a:spcBef>
                <a:spcPts val="1000"/>
              </a:spcBef>
              <a:buFont typeface="Franklin Gothic Book" panose="020B0503020102020204" pitchFamily="34" charset="0"/>
              <a:buChar char="■"/>
            </a:pPr>
            <a:endParaRPr lang="fr-FR" sz="2400" i="0" dirty="0" smtClean="0"/>
          </a:p>
          <a:p>
            <a:pPr lvl="1" algn="just">
              <a:spcBef>
                <a:spcPts val="1000"/>
              </a:spcBef>
              <a:buFont typeface="Franklin Gothic Book" panose="020B0503020102020204" pitchFamily="34" charset="0"/>
              <a:buChar char="■"/>
            </a:pPr>
            <a:r>
              <a:rPr lang="fr-FR" sz="2400" i="0" dirty="0" smtClean="0"/>
              <a:t>Un </a:t>
            </a:r>
            <a:r>
              <a:rPr lang="fr-FR" sz="2400" i="0" dirty="0"/>
              <a:t>consensus autour d’un vocabulaire stabilisé </a:t>
            </a:r>
            <a:r>
              <a:rPr lang="fr-FR" sz="2400" i="0" dirty="0" smtClean="0"/>
              <a:t>a été trouvé</a:t>
            </a:r>
            <a:r>
              <a:rPr lang="fr-FR" sz="2400" i="0" dirty="0"/>
              <a:t>.</a:t>
            </a:r>
          </a:p>
          <a:p>
            <a:pPr lvl="1" algn="just">
              <a:spcBef>
                <a:spcPts val="1000"/>
              </a:spcBef>
              <a:buFont typeface="Franklin Gothic Book" panose="020B0503020102020204" pitchFamily="34" charset="0"/>
              <a:buChar char="■"/>
            </a:pPr>
            <a:endParaRPr lang="fr-FR" sz="2400" i="0" dirty="0"/>
          </a:p>
          <a:p>
            <a:pPr algn="just"/>
            <a:endParaRPr lang="fr-FR" sz="2400" dirty="0"/>
          </a:p>
          <a:p>
            <a:pPr algn="just"/>
            <a:endParaRPr lang="fr-FR" dirty="0"/>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2443163" y="6561498"/>
            <a:ext cx="9920287"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Géraldine </a:t>
            </a:r>
            <a:r>
              <a:rPr lang="fr-FR" sz="1100" i="1" dirty="0">
                <a:solidFill>
                  <a:srgbClr val="373737"/>
                </a:solidFill>
                <a:latin typeface="ArialMT" charset="0"/>
              </a:rPr>
              <a:t>Lavabre, chargée de mission en STI et chef de travaux au lycée Pierre Paul Riquet à Saint </a:t>
            </a:r>
            <a:r>
              <a:rPr lang="fr-FR" sz="1100" i="1" dirty="0" err="1">
                <a:solidFill>
                  <a:srgbClr val="373737"/>
                </a:solidFill>
                <a:latin typeface="ArialMT" charset="0"/>
              </a:rPr>
              <a:t>Orens</a:t>
            </a:r>
            <a:r>
              <a:rPr lang="fr-FR" sz="1100" i="1" dirty="0">
                <a:solidFill>
                  <a:srgbClr val="373737"/>
                </a:solidFill>
                <a:latin typeface="ArialMT" charset="0"/>
              </a:rPr>
              <a:t> de </a:t>
            </a:r>
            <a:r>
              <a:rPr lang="fr-FR" sz="1100" i="1" dirty="0" err="1">
                <a:solidFill>
                  <a:srgbClr val="373737"/>
                </a:solidFill>
                <a:latin typeface="ArialMT" charset="0"/>
              </a:rPr>
              <a:t>Gameville</a:t>
            </a:r>
            <a:r>
              <a:rPr lang="fr-FR" sz="1100" i="1" dirty="0">
                <a:solidFill>
                  <a:srgbClr val="373737"/>
                </a:solidFill>
                <a:latin typeface="ArialMT" charset="0"/>
              </a:rPr>
              <a:t>, académie de Toulouse</a:t>
            </a:r>
            <a:endParaRPr lang="fr-FR" sz="1100" i="1" dirty="0"/>
          </a:p>
        </p:txBody>
      </p:sp>
    </p:spTree>
    <p:extLst>
      <p:ext uri="{BB962C8B-B14F-4D97-AF65-F5344CB8AC3E}">
        <p14:creationId xmlns:p14="http://schemas.microsoft.com/office/powerpoint/2010/main" val="10924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pPr algn="just"/>
            <a:r>
              <a:rPr lang="fr-FR" sz="3600" b="1" dirty="0"/>
              <a:t>Outil d’aide à la conception d’une progressivité des apprentissages</a:t>
            </a:r>
          </a:p>
        </p:txBody>
      </p:sp>
      <p:sp>
        <p:nvSpPr>
          <p:cNvPr id="3" name="Espace réservé du texte vertical 2"/>
          <p:cNvSpPr>
            <a:spLocks noGrp="1"/>
          </p:cNvSpPr>
          <p:nvPr>
            <p:ph type="body" orient="vert" idx="1"/>
          </p:nvPr>
        </p:nvSpPr>
        <p:spPr>
          <a:xfrm>
            <a:off x="1023871" y="1171977"/>
            <a:ext cx="10186673" cy="4695423"/>
          </a:xfrm>
        </p:spPr>
        <p:txBody>
          <a:bodyPr vert="horz"/>
          <a:lstStyle/>
          <a:p>
            <a:endParaRPr lang="fr-FR" dirty="0" smtClean="0"/>
          </a:p>
          <a:p>
            <a:endParaRPr lang="fr-FR" sz="2400" dirty="0" smtClean="0"/>
          </a:p>
          <a:p>
            <a:endParaRPr lang="fr-FR" sz="2400" dirty="0" smtClean="0"/>
          </a:p>
          <a:p>
            <a:endParaRPr lang="fr-FR" sz="2400" dirty="0"/>
          </a:p>
          <a:p>
            <a:endParaRPr lang="fr-F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711" y="1252160"/>
            <a:ext cx="8621360" cy="5242012"/>
          </a:xfrm>
          <a:prstGeom prst="rect">
            <a:avLst/>
          </a:prstGeom>
          <a:solidFill>
            <a:schemeClr val="bg1"/>
          </a:solidFill>
          <a:ln>
            <a:noFill/>
          </a:ln>
          <a:effectLst/>
        </p:spPr>
      </p:pic>
      <p:pic>
        <p:nvPicPr>
          <p:cNvPr id="9" name="Imag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2443163" y="6561498"/>
            <a:ext cx="9920287"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Géraldine </a:t>
            </a:r>
            <a:r>
              <a:rPr lang="fr-FR" sz="1100" i="1" dirty="0">
                <a:solidFill>
                  <a:srgbClr val="373737"/>
                </a:solidFill>
                <a:latin typeface="ArialMT" charset="0"/>
              </a:rPr>
              <a:t>Lavabre, chargée de mission en STI et chef de travaux au lycée Pierre Paul Riquet à Saint </a:t>
            </a:r>
            <a:r>
              <a:rPr lang="fr-FR" sz="1100" i="1" dirty="0" err="1">
                <a:solidFill>
                  <a:srgbClr val="373737"/>
                </a:solidFill>
                <a:latin typeface="ArialMT" charset="0"/>
              </a:rPr>
              <a:t>Orens</a:t>
            </a:r>
            <a:r>
              <a:rPr lang="fr-FR" sz="1100" i="1" dirty="0">
                <a:solidFill>
                  <a:srgbClr val="373737"/>
                </a:solidFill>
                <a:latin typeface="ArialMT" charset="0"/>
              </a:rPr>
              <a:t> de </a:t>
            </a:r>
            <a:r>
              <a:rPr lang="fr-FR" sz="1100" i="1" dirty="0" err="1">
                <a:solidFill>
                  <a:srgbClr val="373737"/>
                </a:solidFill>
                <a:latin typeface="ArialMT" charset="0"/>
              </a:rPr>
              <a:t>Gameville</a:t>
            </a:r>
            <a:r>
              <a:rPr lang="fr-FR" sz="1100" i="1" dirty="0">
                <a:solidFill>
                  <a:srgbClr val="373737"/>
                </a:solidFill>
                <a:latin typeface="ArialMT" charset="0"/>
              </a:rPr>
              <a:t>, académie de Toulouse</a:t>
            </a:r>
            <a:endParaRPr lang="fr-FR" sz="1100" i="1" dirty="0"/>
          </a:p>
        </p:txBody>
      </p:sp>
    </p:spTree>
    <p:extLst>
      <p:ext uri="{BB962C8B-B14F-4D97-AF65-F5344CB8AC3E}">
        <p14:creationId xmlns:p14="http://schemas.microsoft.com/office/powerpoint/2010/main" val="772863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pPr algn="just"/>
            <a:r>
              <a:rPr lang="fr-FR" sz="3600" b="1" dirty="0"/>
              <a:t>Outil d’aide à la conception d’une progressivité des apprentissages</a:t>
            </a:r>
          </a:p>
        </p:txBody>
      </p:sp>
      <p:sp>
        <p:nvSpPr>
          <p:cNvPr id="9" name="Espace réservé du texte vertical 2"/>
          <p:cNvSpPr txBox="1">
            <a:spLocks/>
          </p:cNvSpPr>
          <p:nvPr/>
        </p:nvSpPr>
        <p:spPr>
          <a:xfrm>
            <a:off x="1023871" y="1676833"/>
            <a:ext cx="10186673" cy="469542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lgn="just">
              <a:spcBef>
                <a:spcPts val="1000"/>
              </a:spcBef>
              <a:buFont typeface="Franklin Gothic Book" panose="020B0503020102020204" pitchFamily="34" charset="0"/>
              <a:buChar char="■"/>
            </a:pPr>
            <a:r>
              <a:rPr lang="fr-FR" sz="2400" i="0" dirty="0" smtClean="0"/>
              <a:t>Un outil pour s’approprier le programme</a:t>
            </a:r>
          </a:p>
          <a:p>
            <a:pPr lvl="1" algn="just">
              <a:spcBef>
                <a:spcPts val="1000"/>
              </a:spcBef>
              <a:buFont typeface="Franklin Gothic Book" panose="020B0503020102020204" pitchFamily="34" charset="0"/>
              <a:buChar char="■"/>
            </a:pPr>
            <a:r>
              <a:rPr lang="fr-FR" sz="2400" i="0" dirty="0" smtClean="0"/>
              <a:t>Un outil pour travailler en équipe</a:t>
            </a:r>
          </a:p>
          <a:p>
            <a:pPr lvl="1" algn="just">
              <a:spcBef>
                <a:spcPts val="1000"/>
              </a:spcBef>
              <a:buFont typeface="Franklin Gothic Book" panose="020B0503020102020204" pitchFamily="34" charset="0"/>
              <a:buChar char="■"/>
            </a:pPr>
            <a:r>
              <a:rPr lang="fr-FR" sz="2400" i="0" dirty="0" smtClean="0"/>
              <a:t>Un outil pour différencier</a:t>
            </a:r>
          </a:p>
          <a:p>
            <a:pPr lvl="1" algn="just">
              <a:spcBef>
                <a:spcPts val="1000"/>
              </a:spcBef>
              <a:buFont typeface="Franklin Gothic Book" panose="020B0503020102020204" pitchFamily="34" charset="0"/>
              <a:buChar char="■"/>
            </a:pPr>
            <a:r>
              <a:rPr lang="fr-FR" sz="2400" i="0" dirty="0" smtClean="0"/>
              <a:t>Un outil pour diversifier</a:t>
            </a:r>
          </a:p>
          <a:p>
            <a:pPr lvl="1" algn="just">
              <a:spcBef>
                <a:spcPts val="1000"/>
              </a:spcBef>
              <a:buFont typeface="Franklin Gothic Book" panose="020B0503020102020204" pitchFamily="34" charset="0"/>
              <a:buChar char="■"/>
            </a:pPr>
            <a:r>
              <a:rPr lang="fr-FR" sz="2400" i="0" dirty="0" smtClean="0"/>
              <a:t>Un outil pour valider et accompagner la progression de l’élève</a:t>
            </a:r>
          </a:p>
          <a:p>
            <a:pPr lvl="1" algn="just">
              <a:spcBef>
                <a:spcPts val="1000"/>
              </a:spcBef>
              <a:buFont typeface="Franklin Gothic Book" panose="020B0503020102020204" pitchFamily="34" charset="0"/>
              <a:buChar char="■"/>
            </a:pPr>
            <a:r>
              <a:rPr lang="fr-FR" sz="2400" i="0" dirty="0" smtClean="0"/>
              <a:t>Un outil pour évaluer</a:t>
            </a:r>
          </a:p>
          <a:p>
            <a:pPr lvl="1" algn="just">
              <a:spcBef>
                <a:spcPts val="1000"/>
              </a:spcBef>
              <a:buFont typeface="Franklin Gothic Book" panose="020B0503020102020204" pitchFamily="34" charset="0"/>
              <a:buChar char="■"/>
            </a:pPr>
            <a:r>
              <a:rPr lang="fr-FR" sz="2400" i="0" dirty="0" smtClean="0"/>
              <a:t>Un outil pour proposer une évaluation diagnostique</a:t>
            </a:r>
          </a:p>
          <a:p>
            <a:pPr lvl="1" algn="just">
              <a:spcBef>
                <a:spcPts val="1000"/>
              </a:spcBef>
              <a:buFont typeface="Franklin Gothic Book" panose="020B0503020102020204" pitchFamily="34" charset="0"/>
              <a:buChar char="■"/>
            </a:pPr>
            <a:r>
              <a:rPr lang="fr-FR" sz="2400" i="0" dirty="0" smtClean="0"/>
              <a:t>Un outil pour une équipe d’enseignant</a:t>
            </a:r>
            <a:endParaRPr lang="fr-FR" sz="2400" i="0" dirty="0"/>
          </a:p>
          <a:p>
            <a:pPr algn="just"/>
            <a:endParaRPr lang="fr-FR" sz="2400" dirty="0"/>
          </a:p>
          <a:p>
            <a:pPr algn="just"/>
            <a:endParaRPr lang="fr-FR" dirty="0"/>
          </a:p>
        </p:txBody>
      </p:sp>
      <p:pic>
        <p:nvPicPr>
          <p:cNvPr id="7" name="Imag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8" name="Rectangle 7"/>
          <p:cNvSpPr/>
          <p:nvPr/>
        </p:nvSpPr>
        <p:spPr>
          <a:xfrm>
            <a:off x="2443163" y="6561498"/>
            <a:ext cx="9920287"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Géraldine </a:t>
            </a:r>
            <a:r>
              <a:rPr lang="fr-FR" sz="1100" i="1" dirty="0">
                <a:solidFill>
                  <a:srgbClr val="373737"/>
                </a:solidFill>
                <a:latin typeface="ArialMT" charset="0"/>
              </a:rPr>
              <a:t>Lavabre, chargée de mission en STI et chef de travaux au lycée Pierre Paul Riquet à Saint </a:t>
            </a:r>
            <a:r>
              <a:rPr lang="fr-FR" sz="1100" i="1" dirty="0" err="1">
                <a:solidFill>
                  <a:srgbClr val="373737"/>
                </a:solidFill>
                <a:latin typeface="ArialMT" charset="0"/>
              </a:rPr>
              <a:t>Orens</a:t>
            </a:r>
            <a:r>
              <a:rPr lang="fr-FR" sz="1100" i="1" dirty="0">
                <a:solidFill>
                  <a:srgbClr val="373737"/>
                </a:solidFill>
                <a:latin typeface="ArialMT" charset="0"/>
              </a:rPr>
              <a:t> de </a:t>
            </a:r>
            <a:r>
              <a:rPr lang="fr-FR" sz="1100" i="1" dirty="0" err="1">
                <a:solidFill>
                  <a:srgbClr val="373737"/>
                </a:solidFill>
                <a:latin typeface="ArialMT" charset="0"/>
              </a:rPr>
              <a:t>Gameville</a:t>
            </a:r>
            <a:r>
              <a:rPr lang="fr-FR" sz="1100" i="1" dirty="0">
                <a:solidFill>
                  <a:srgbClr val="373737"/>
                </a:solidFill>
                <a:latin typeface="ArialMT" charset="0"/>
              </a:rPr>
              <a:t>, académie de Toulouse</a:t>
            </a:r>
            <a:endParaRPr lang="fr-FR" sz="1100" i="1" dirty="0"/>
          </a:p>
        </p:txBody>
      </p:sp>
    </p:spTree>
    <p:extLst>
      <p:ext uri="{BB962C8B-B14F-4D97-AF65-F5344CB8AC3E}">
        <p14:creationId xmlns:p14="http://schemas.microsoft.com/office/powerpoint/2010/main" val="225031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2267385" y="680521"/>
            <a:ext cx="7656711" cy="461665"/>
          </a:xfrm>
          <a:prstGeom prst="rect">
            <a:avLst/>
          </a:prstGeom>
        </p:spPr>
        <p:txBody>
          <a:bodyPr wrap="none">
            <a:spAutoFit/>
          </a:bodyPr>
          <a:lstStyle/>
          <a:p>
            <a:r>
              <a:rPr lang="fr-FR" sz="2400" b="1" u="sng" dirty="0" smtClean="0"/>
              <a:t>Séquence 1 : mes 1</a:t>
            </a:r>
            <a:r>
              <a:rPr lang="fr-FR" sz="2400" b="1" u="sng" baseline="30000" dirty="0" smtClean="0"/>
              <a:t>er</a:t>
            </a:r>
            <a:r>
              <a:rPr lang="fr-FR" sz="2400" b="1" u="sng" dirty="0" smtClean="0"/>
              <a:t> pas dans le monde des algorithmes</a:t>
            </a:r>
            <a:endParaRPr lang="fr-FR" sz="2400" b="1" u="sng" dirty="0"/>
          </a:p>
        </p:txBody>
      </p:sp>
      <p:sp>
        <p:nvSpPr>
          <p:cNvPr id="8" name="Espace réservé du numéro de diapositive 4"/>
          <p:cNvSpPr>
            <a:spLocks noGrp="1"/>
          </p:cNvSpPr>
          <p:nvPr>
            <p:ph type="sldNum" sz="quarter" idx="11"/>
            <p:custDataLst>
              <p:tags r:id="rId1"/>
            </p:custDataLst>
          </p:nvPr>
        </p:nvSpPr>
        <p:spPr>
          <a:xfrm>
            <a:off x="8902755" y="5936434"/>
            <a:ext cx="1371600" cy="476250"/>
          </a:xfrm>
        </p:spPr>
        <p:txBody>
          <a:bodyPr/>
          <a:lstStyle/>
          <a:p>
            <a:pPr>
              <a:defRPr/>
            </a:pPr>
            <a:fld id="{31345AF8-87BB-48AA-839A-0E89BF20891A}" type="slidenum">
              <a:rPr lang="fr-FR" smtClean="0"/>
              <a:pPr>
                <a:defRPr/>
              </a:pPr>
              <a:t>14</a:t>
            </a:fld>
            <a:endParaRPr lang="fr-FR"/>
          </a:p>
        </p:txBody>
      </p:sp>
      <p:sp>
        <p:nvSpPr>
          <p:cNvPr id="9" name="Flèche en arc 8"/>
          <p:cNvSpPr/>
          <p:nvPr>
            <p:custDataLst>
              <p:tags r:id="rId2"/>
            </p:custDataLst>
          </p:nvPr>
        </p:nvSpPr>
        <p:spPr bwMode="auto">
          <a:xfrm>
            <a:off x="3368210" y="1257596"/>
            <a:ext cx="4800600" cy="4724400"/>
          </a:xfrm>
          <a:prstGeom prst="circularArrow">
            <a:avLst>
              <a:gd name="adj1" fmla="val 12500"/>
              <a:gd name="adj2" fmla="val 1142319"/>
              <a:gd name="adj3" fmla="val 20457681"/>
              <a:gd name="adj4" fmla="val 21517969"/>
              <a:gd name="adj5" fmla="val 12500"/>
            </a:avLst>
          </a:prstGeom>
          <a:solidFill>
            <a:schemeClr val="accent5">
              <a:lumMod val="90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0" name="Rectangle 9"/>
          <p:cNvSpPr/>
          <p:nvPr>
            <p:custDataLst>
              <p:tags r:id="rId3"/>
            </p:custDataLst>
          </p:nvPr>
        </p:nvSpPr>
        <p:spPr>
          <a:xfrm>
            <a:off x="3797355" y="1475971"/>
            <a:ext cx="4114800" cy="338554"/>
          </a:xfrm>
          <a:prstGeom prst="rect">
            <a:avLst/>
          </a:prstGeom>
          <a:solidFill>
            <a:srgbClr val="F5E26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Matière, mouvement, énergie, information</a:t>
            </a:r>
          </a:p>
        </p:txBody>
      </p:sp>
      <p:sp>
        <p:nvSpPr>
          <p:cNvPr id="11" name="Rectangle 10"/>
          <p:cNvSpPr/>
          <p:nvPr>
            <p:custDataLst>
              <p:tags r:id="rId4"/>
            </p:custDataLst>
          </p:nvPr>
        </p:nvSpPr>
        <p:spPr>
          <a:xfrm>
            <a:off x="3793128" y="5060118"/>
            <a:ext cx="5334000" cy="338554"/>
          </a:xfrm>
          <a:prstGeom prst="rect">
            <a:avLst/>
          </a:prstGeom>
          <a:solidFill>
            <a:srgbClr val="F5E26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Le vivant, sa diversité et les fonctions qui le caractérisent</a:t>
            </a:r>
          </a:p>
        </p:txBody>
      </p:sp>
      <p:sp>
        <p:nvSpPr>
          <p:cNvPr id="12" name="Rectangle 11"/>
          <p:cNvSpPr/>
          <p:nvPr>
            <p:custDataLst>
              <p:tags r:id="rId5"/>
            </p:custDataLst>
          </p:nvPr>
        </p:nvSpPr>
        <p:spPr>
          <a:xfrm>
            <a:off x="2290737" y="3259910"/>
            <a:ext cx="3886200"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b="1" dirty="0"/>
              <a:t>Matériaux et objets techniques</a:t>
            </a:r>
            <a:endParaRPr lang="fr-FR" dirty="0"/>
          </a:p>
        </p:txBody>
      </p:sp>
      <p:graphicFrame>
        <p:nvGraphicFramePr>
          <p:cNvPr id="13" name="Tableau 12"/>
          <p:cNvGraphicFramePr>
            <a:graphicFrameLocks noGrp="1"/>
          </p:cNvGraphicFramePr>
          <p:nvPr>
            <p:custDataLst>
              <p:tags r:id="rId6"/>
            </p:custDataLst>
            <p:extLst>
              <p:ext uri="{D42A27DB-BD31-4B8C-83A1-F6EECF244321}">
                <p14:modId xmlns:p14="http://schemas.microsoft.com/office/powerpoint/2010/main" val="895122609"/>
              </p:ext>
            </p:extLst>
          </p:nvPr>
        </p:nvGraphicFramePr>
        <p:xfrm>
          <a:off x="2197155" y="3812675"/>
          <a:ext cx="5181600" cy="794691"/>
        </p:xfrm>
        <a:graphic>
          <a:graphicData uri="http://schemas.openxmlformats.org/drawingml/2006/table">
            <a:tbl>
              <a:tblPr firstRow="1" firstCol="1" lastRow="1" lastCol="1" bandRow="1" bandCol="1"/>
              <a:tblGrid>
                <a:gridCol w="5181600"/>
              </a:tblGrid>
              <a:tr h="147115">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Attendus de fin de cycle</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33360">
                <a:tc>
                  <a:txBody>
                    <a:bodyPr/>
                    <a:lstStyle/>
                    <a:p>
                      <a:pPr marL="342900" lvl="0" indent="-342900" algn="just">
                        <a:lnSpc>
                          <a:spcPct val="107000"/>
                        </a:lnSpc>
                        <a:spcAft>
                          <a:spcPts val="0"/>
                        </a:spcAft>
                        <a:buFont typeface="Symbol"/>
                        <a:buChar char=""/>
                      </a:pPr>
                      <a:r>
                        <a:rPr lang="fr-FR" sz="1050" dirty="0">
                          <a:effectLst/>
                          <a:latin typeface="Arial"/>
                          <a:ea typeface="Times New Roman"/>
                          <a:cs typeface="Calibri"/>
                        </a:rPr>
                        <a:t>Repérer et comprendre la communication et la gestion de l’information </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8939">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Connaissances et compétences associées</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50951">
                <a:tc>
                  <a:txBody>
                    <a:bodyPr/>
                    <a:lstStyle/>
                    <a:p>
                      <a:pPr marL="342900" lvl="0" indent="-342900" algn="just">
                        <a:lnSpc>
                          <a:spcPct val="107000"/>
                        </a:lnSpc>
                        <a:spcAft>
                          <a:spcPts val="0"/>
                        </a:spcAft>
                        <a:buFont typeface="Symbol"/>
                        <a:buChar char=""/>
                      </a:pPr>
                      <a:r>
                        <a:rPr lang="fr-FR" sz="1050" dirty="0">
                          <a:effectLst/>
                          <a:latin typeface="Arial"/>
                          <a:ea typeface="Times New Roman"/>
                          <a:cs typeface="Calibri"/>
                        </a:rPr>
                        <a:t>Le stockage des données, </a:t>
                      </a:r>
                      <a:r>
                        <a:rPr lang="fr-FR" sz="1050" b="1" dirty="0">
                          <a:solidFill>
                            <a:srgbClr val="FF0000"/>
                          </a:solidFill>
                          <a:effectLst/>
                          <a:latin typeface="Arial"/>
                          <a:ea typeface="Times New Roman"/>
                          <a:cs typeface="Calibri"/>
                        </a:rPr>
                        <a:t>notions d’algorithmes</a:t>
                      </a:r>
                      <a:r>
                        <a:rPr lang="fr-FR" sz="1050" dirty="0">
                          <a:effectLst/>
                          <a:latin typeface="Arial"/>
                          <a:ea typeface="Times New Roman"/>
                          <a:cs typeface="Calibri"/>
                        </a:rPr>
                        <a:t>, les objets programmables</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4" name="Tableau 13"/>
          <p:cNvGraphicFramePr>
            <a:graphicFrameLocks noGrp="1"/>
          </p:cNvGraphicFramePr>
          <p:nvPr>
            <p:custDataLst>
              <p:tags r:id="rId7"/>
            </p:custDataLst>
            <p:extLst>
              <p:ext uri="{D42A27DB-BD31-4B8C-83A1-F6EECF244321}">
                <p14:modId xmlns:p14="http://schemas.microsoft.com/office/powerpoint/2010/main" val="1202742228"/>
              </p:ext>
            </p:extLst>
          </p:nvPr>
        </p:nvGraphicFramePr>
        <p:xfrm>
          <a:off x="4102155" y="2015846"/>
          <a:ext cx="6096000" cy="781431"/>
        </p:xfrm>
        <a:graphic>
          <a:graphicData uri="http://schemas.openxmlformats.org/drawingml/2006/table">
            <a:tbl>
              <a:tblPr firstRow="1" firstCol="1" lastRow="1" lastCol="1" bandRow="1" bandCol="1"/>
              <a:tblGrid>
                <a:gridCol w="6096000"/>
              </a:tblGrid>
              <a:tr h="180340">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Attendus de fin de cycle</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marL="342900" lvl="0" indent="-342900" algn="just">
                        <a:lnSpc>
                          <a:spcPct val="107000"/>
                        </a:lnSpc>
                        <a:spcAft>
                          <a:spcPts val="0"/>
                        </a:spcAft>
                        <a:buFont typeface="Symbol"/>
                        <a:buChar char=""/>
                      </a:pPr>
                      <a:r>
                        <a:rPr lang="fr-FR" sz="1050">
                          <a:effectLst/>
                          <a:latin typeface="Arial"/>
                          <a:ea typeface="Times New Roman"/>
                          <a:cs typeface="Calibri"/>
                        </a:rPr>
                        <a:t>Identifier un signal et une information</a:t>
                      </a:r>
                      <a:endParaRPr lang="fr-FR" sz="105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5420">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Connaissances et compétences associées</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44475">
                <a:tc>
                  <a:txBody>
                    <a:bodyPr/>
                    <a:lstStyle/>
                    <a:p>
                      <a:pPr marL="342900" lvl="0" indent="-342900" algn="just">
                        <a:lnSpc>
                          <a:spcPct val="107000"/>
                        </a:lnSpc>
                        <a:spcAft>
                          <a:spcPts val="0"/>
                        </a:spcAft>
                        <a:buFont typeface="Symbol"/>
                        <a:buChar char=""/>
                      </a:pPr>
                      <a:r>
                        <a:rPr lang="fr-FR" sz="1050" dirty="0">
                          <a:effectLst/>
                          <a:latin typeface="Arial"/>
                          <a:ea typeface="Times New Roman"/>
                          <a:cs typeface="Calibri"/>
                        </a:rPr>
                        <a:t>Nature d’un signal, </a:t>
                      </a:r>
                      <a:r>
                        <a:rPr lang="fr-FR" sz="1050" b="1" dirty="0">
                          <a:solidFill>
                            <a:srgbClr val="FF0000"/>
                          </a:solidFill>
                          <a:effectLst/>
                          <a:latin typeface="Arial"/>
                          <a:ea typeface="Times New Roman"/>
                          <a:cs typeface="Calibri"/>
                        </a:rPr>
                        <a:t>nature d’une information</a:t>
                      </a:r>
                      <a:r>
                        <a:rPr lang="fr-FR" sz="1050" dirty="0">
                          <a:effectLst/>
                          <a:latin typeface="Arial"/>
                          <a:ea typeface="Times New Roman"/>
                          <a:cs typeface="Calibri"/>
                        </a:rPr>
                        <a:t>, dans une application simple de la vie courante.</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5" name="Tableau 14"/>
          <p:cNvGraphicFramePr>
            <a:graphicFrameLocks noGrp="1"/>
          </p:cNvGraphicFramePr>
          <p:nvPr>
            <p:custDataLst>
              <p:tags r:id="rId8"/>
            </p:custDataLst>
            <p:extLst>
              <p:ext uri="{D42A27DB-BD31-4B8C-83A1-F6EECF244321}">
                <p14:modId xmlns:p14="http://schemas.microsoft.com/office/powerpoint/2010/main" val="225056785"/>
              </p:ext>
            </p:extLst>
          </p:nvPr>
        </p:nvGraphicFramePr>
        <p:xfrm>
          <a:off x="4025955" y="5503999"/>
          <a:ext cx="6172200" cy="984885"/>
        </p:xfrm>
        <a:graphic>
          <a:graphicData uri="http://schemas.openxmlformats.org/drawingml/2006/table">
            <a:tbl>
              <a:tblPr firstRow="1" firstCol="1" lastRow="1" lastCol="1" bandRow="1" bandCol="1"/>
              <a:tblGrid>
                <a:gridCol w="6172200"/>
              </a:tblGrid>
              <a:tr h="180340">
                <a:tc>
                  <a:txBody>
                    <a:bodyPr/>
                    <a:lstStyle/>
                    <a:p>
                      <a:pPr algn="just">
                        <a:lnSpc>
                          <a:spcPct val="107000"/>
                        </a:lnSpc>
                        <a:spcAft>
                          <a:spcPts val="0"/>
                        </a:spcAft>
                      </a:pPr>
                      <a:r>
                        <a:rPr lang="fr-FR" sz="1100" b="1" i="1" dirty="0">
                          <a:solidFill>
                            <a:srgbClr val="5B9BD5"/>
                          </a:solidFill>
                          <a:effectLst/>
                          <a:latin typeface="Arial"/>
                          <a:ea typeface="Times New Roman"/>
                          <a:cs typeface="Times New Roman"/>
                        </a:rPr>
                        <a:t>Attendus de fin de cycle</a:t>
                      </a:r>
                      <a:endParaRPr lang="fr-F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marL="342900" lvl="0" indent="-342900" algn="just">
                        <a:lnSpc>
                          <a:spcPct val="107000"/>
                        </a:lnSpc>
                        <a:spcAft>
                          <a:spcPts val="0"/>
                        </a:spcAft>
                        <a:buFont typeface="Symbol"/>
                        <a:buChar char=""/>
                      </a:pPr>
                      <a:r>
                        <a:rPr lang="fr-FR" sz="1100" dirty="0">
                          <a:effectLst/>
                          <a:latin typeface="Arial"/>
                          <a:ea typeface="Times New Roman"/>
                          <a:cs typeface="Calibri"/>
                        </a:rPr>
                        <a:t>Classer les organismes, exploiter les liens de parenté pour comprendre et expliquer l’évolution des organismes</a:t>
                      </a:r>
                      <a:endParaRPr lang="fr-F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1295">
                <a:tc>
                  <a:txBody>
                    <a:bodyPr/>
                    <a:lstStyle/>
                    <a:p>
                      <a:pPr algn="just">
                        <a:lnSpc>
                          <a:spcPct val="107000"/>
                        </a:lnSpc>
                        <a:spcAft>
                          <a:spcPts val="0"/>
                        </a:spcAft>
                      </a:pPr>
                      <a:r>
                        <a:rPr lang="fr-FR" sz="1100" b="1" i="1" dirty="0">
                          <a:solidFill>
                            <a:srgbClr val="5B9BD5"/>
                          </a:solidFill>
                          <a:effectLst/>
                          <a:latin typeface="Arial"/>
                          <a:ea typeface="Times New Roman"/>
                          <a:cs typeface="Times New Roman"/>
                        </a:rPr>
                        <a:t>Connaissances et compétences associées</a:t>
                      </a:r>
                      <a:endParaRPr lang="fr-F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44475">
                <a:tc>
                  <a:txBody>
                    <a:bodyPr/>
                    <a:lstStyle/>
                    <a:p>
                      <a:pPr marL="342900" lvl="0" indent="-342900" algn="just">
                        <a:lnSpc>
                          <a:spcPct val="107000"/>
                        </a:lnSpc>
                        <a:spcAft>
                          <a:spcPts val="0"/>
                        </a:spcAft>
                        <a:buFont typeface="Symbol"/>
                        <a:buChar char=""/>
                      </a:pPr>
                      <a:r>
                        <a:rPr lang="fr-FR" sz="1100" b="1" dirty="0">
                          <a:solidFill>
                            <a:srgbClr val="FF0000"/>
                          </a:solidFill>
                          <a:effectLst/>
                          <a:latin typeface="Arial"/>
                          <a:ea typeface="Times New Roman"/>
                          <a:cs typeface="Calibri"/>
                        </a:rPr>
                        <a:t>Utiliser différents critères pour classer les êtres vivants</a:t>
                      </a:r>
                      <a:endParaRPr lang="fr-FR" sz="1100" b="1"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 name="Rectangle 15"/>
          <p:cNvSpPr/>
          <p:nvPr>
            <p:custDataLst>
              <p:tags r:id="rId9"/>
            </p:custDataLst>
          </p:nvPr>
        </p:nvSpPr>
        <p:spPr>
          <a:xfrm>
            <a:off x="1238837" y="675948"/>
            <a:ext cx="738664" cy="5306047"/>
          </a:xfrm>
          <a:prstGeom prst="rect">
            <a:avLst/>
          </a:prstGeom>
        </p:spPr>
        <p:txBody>
          <a:bodyPr vert="vert270" wrap="square">
            <a:spAutoFit/>
          </a:bodyPr>
          <a:lstStyle/>
          <a:p>
            <a:pPr algn="ctr"/>
            <a:r>
              <a:rPr lang="fr-FR" dirty="0"/>
              <a:t>Éléments </a:t>
            </a:r>
            <a:r>
              <a:rPr lang="fr-FR" dirty="0" smtClean="0"/>
              <a:t>référence au programme de sciences et technologie </a:t>
            </a:r>
            <a:endParaRPr lang="fr-FR" dirty="0"/>
          </a:p>
        </p:txBody>
      </p:sp>
      <p:pic>
        <p:nvPicPr>
          <p:cNvPr id="17" name="Picture 18" descr="C:\Users\mloisy.JAURES\Documents\Acad Grenoble 2011 2012\FOAD\Images\8372645-men-with-books-on-white-background-education-3d.jpg"/>
          <p:cNvPicPr>
            <a:picLocks noChangeAspect="1" noChangeArrowheads="1"/>
          </p:cNvPicPr>
          <p:nvPr>
            <p:custDataLst>
              <p:tags r:id="rId10"/>
            </p:custDataLst>
          </p:nvPr>
        </p:nvPicPr>
        <p:blipFill rotWithShape="1">
          <a:blip r:embed="rId13">
            <a:clrChange>
              <a:clrFrom>
                <a:srgbClr val="F1F5F4"/>
              </a:clrFrom>
              <a:clrTo>
                <a:srgbClr val="F1F5F4">
                  <a:alpha val="0"/>
                </a:srgbClr>
              </a:clrTo>
            </a:clrChange>
            <a:extLst>
              <a:ext uri="{28A0092B-C50C-407E-A947-70E740481C1C}">
                <a14:useLocalDpi xmlns:a14="http://schemas.microsoft.com/office/drawing/2010/main" val="0"/>
              </a:ext>
            </a:extLst>
          </a:blip>
          <a:srcRect l="16244" t="6803" r="11922" b="8751"/>
          <a:stretch/>
        </p:blipFill>
        <p:spPr bwMode="auto">
          <a:xfrm>
            <a:off x="8978955" y="2765125"/>
            <a:ext cx="1464150" cy="229499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3" name="Rectangle 2"/>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87564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2267385" y="680521"/>
            <a:ext cx="7656711" cy="461665"/>
          </a:xfrm>
          <a:prstGeom prst="rect">
            <a:avLst/>
          </a:prstGeom>
        </p:spPr>
        <p:txBody>
          <a:bodyPr wrap="none">
            <a:spAutoFit/>
          </a:bodyPr>
          <a:lstStyle/>
          <a:p>
            <a:r>
              <a:rPr lang="fr-FR" sz="2400" b="1" u="sng" dirty="0" smtClean="0"/>
              <a:t>Séquence 1 : mes 1</a:t>
            </a:r>
            <a:r>
              <a:rPr lang="fr-FR" sz="2400" b="1" u="sng" baseline="30000" dirty="0" smtClean="0"/>
              <a:t>er</a:t>
            </a:r>
            <a:r>
              <a:rPr lang="fr-FR" sz="2400" b="1" u="sng" dirty="0" smtClean="0"/>
              <a:t> pas dans le monde des algorithmes</a:t>
            </a:r>
            <a:endParaRPr lang="fr-FR" sz="2400" b="1" u="sng" dirty="0"/>
          </a:p>
        </p:txBody>
      </p:sp>
      <p:grpSp>
        <p:nvGrpSpPr>
          <p:cNvPr id="3" name="Grouper 2"/>
          <p:cNvGrpSpPr/>
          <p:nvPr/>
        </p:nvGrpSpPr>
        <p:grpSpPr>
          <a:xfrm>
            <a:off x="2130716" y="2565485"/>
            <a:ext cx="7930048" cy="3268832"/>
            <a:chOff x="2695023" y="2327296"/>
            <a:chExt cx="5942671" cy="2493182"/>
          </a:xfrm>
        </p:grpSpPr>
        <p:pic>
          <p:nvPicPr>
            <p:cNvPr id="18" name="Image 17"/>
            <p:cNvPicPr/>
            <p:nvPr>
              <p:custDataLst>
                <p:tags r:id="rId1"/>
              </p:custDataLst>
            </p:nvPr>
          </p:nvPicPr>
          <p:blipFill>
            <a:blip r:embed="rId8"/>
            <a:stretch>
              <a:fillRect/>
            </a:stretch>
          </p:blipFill>
          <p:spPr>
            <a:xfrm>
              <a:off x="5069236" y="2327296"/>
              <a:ext cx="3035935" cy="2057400"/>
            </a:xfrm>
            <a:prstGeom prst="rect">
              <a:avLst/>
            </a:prstGeom>
          </p:spPr>
        </p:pic>
        <p:pic>
          <p:nvPicPr>
            <p:cNvPr id="19" name="Picture 19" descr="Résultat de recherche d'images pour &quot;bonhomme travail formation&quot;"/>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695023" y="2470012"/>
              <a:ext cx="2249196" cy="1771967"/>
            </a:xfrm>
            <a:prstGeom prst="rect">
              <a:avLst/>
            </a:prstGeom>
            <a:noFill/>
            <a:extLst/>
          </p:spPr>
        </p:pic>
        <p:sp>
          <p:nvSpPr>
            <p:cNvPr id="20" name="ZoneTexte 19"/>
            <p:cNvSpPr txBox="1"/>
            <p:nvPr>
              <p:custDataLst>
                <p:tags r:id="rId3"/>
              </p:custDataLst>
            </p:nvPr>
          </p:nvSpPr>
          <p:spPr>
            <a:xfrm>
              <a:off x="4528720" y="2694204"/>
              <a:ext cx="415499" cy="369332"/>
            </a:xfrm>
            <a:prstGeom prst="rect">
              <a:avLst/>
            </a:prstGeom>
            <a:noFill/>
          </p:spPr>
          <p:txBody>
            <a:bodyPr wrap="none" rtlCol="0">
              <a:spAutoFit/>
            </a:bodyPr>
            <a:lstStyle/>
            <a:p>
              <a:r>
                <a:rPr lang="fr-FR" dirty="0" smtClean="0"/>
                <a:t>IN</a:t>
              </a:r>
            </a:p>
          </p:txBody>
        </p:sp>
        <p:sp>
          <p:nvSpPr>
            <p:cNvPr id="21" name="ZoneTexte 20"/>
            <p:cNvSpPr txBox="1"/>
            <p:nvPr>
              <p:custDataLst>
                <p:tags r:id="rId4"/>
              </p:custDataLst>
            </p:nvPr>
          </p:nvSpPr>
          <p:spPr>
            <a:xfrm>
              <a:off x="7965715" y="2694204"/>
              <a:ext cx="671979" cy="369332"/>
            </a:xfrm>
            <a:prstGeom prst="rect">
              <a:avLst/>
            </a:prstGeom>
            <a:noFill/>
          </p:spPr>
          <p:txBody>
            <a:bodyPr wrap="none" rtlCol="0">
              <a:spAutoFit/>
            </a:bodyPr>
            <a:lstStyle/>
            <a:p>
              <a:r>
                <a:rPr lang="fr-FR" dirty="0" smtClean="0"/>
                <a:t>OUT</a:t>
              </a:r>
            </a:p>
          </p:txBody>
        </p:sp>
        <p:pic>
          <p:nvPicPr>
            <p:cNvPr id="22" name="Picture 3"/>
            <p:cNvPicPr>
              <a:picLocks noChangeAspect="1" noChangeArrowheads="1"/>
            </p:cNvPicPr>
            <p:nvPr>
              <p:custDataLst>
                <p:tags r:id="rId5"/>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9567" y="3948914"/>
              <a:ext cx="549669" cy="87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Rectangle 22"/>
          <p:cNvSpPr/>
          <p:nvPr/>
        </p:nvSpPr>
        <p:spPr>
          <a:xfrm>
            <a:off x="4825200" y="1220394"/>
            <a:ext cx="2541080" cy="461665"/>
          </a:xfrm>
          <a:prstGeom prst="rect">
            <a:avLst/>
          </a:prstGeom>
        </p:spPr>
        <p:txBody>
          <a:bodyPr wrap="none">
            <a:spAutoFit/>
          </a:bodyPr>
          <a:lstStyle/>
          <a:p>
            <a:r>
              <a:rPr lang="fr-FR" sz="2400" b="1" u="sng" smtClean="0"/>
              <a:t>La machine à trier</a:t>
            </a:r>
            <a:endParaRPr lang="fr-FR" sz="2400" b="1" u="sng" dirty="0"/>
          </a:p>
        </p:txBody>
      </p:sp>
      <p:sp>
        <p:nvSpPr>
          <p:cNvPr id="36" name="Espace réservé du texte vertical 2"/>
          <p:cNvSpPr txBox="1">
            <a:spLocks/>
          </p:cNvSpPr>
          <p:nvPr/>
        </p:nvSpPr>
        <p:spPr>
          <a:xfrm>
            <a:off x="1002403" y="1910829"/>
            <a:ext cx="10186673" cy="7170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1" indent="0" algn="just">
              <a:spcBef>
                <a:spcPts val="1000"/>
              </a:spcBef>
              <a:buNone/>
            </a:pPr>
            <a:r>
              <a:rPr lang="fr-FR" sz="2400" i="0" dirty="0" smtClean="0"/>
              <a:t>Séance 1 : le tri conditionnel et la rédaction d’ordres de programmation </a:t>
            </a:r>
            <a:endParaRPr lang="fr-FR" sz="2400" i="0" dirty="0"/>
          </a:p>
          <a:p>
            <a:pPr algn="just"/>
            <a:endParaRPr lang="fr-FR" sz="2400" dirty="0"/>
          </a:p>
          <a:p>
            <a:pPr algn="just"/>
            <a:endParaRPr lang="fr-FR" dirty="0"/>
          </a:p>
        </p:txBody>
      </p:sp>
      <p:sp>
        <p:nvSpPr>
          <p:cNvPr id="37" name="Rectangle 36"/>
          <p:cNvSpPr/>
          <p:nvPr/>
        </p:nvSpPr>
        <p:spPr>
          <a:xfrm>
            <a:off x="4565433" y="5366757"/>
            <a:ext cx="7334604" cy="1200329"/>
          </a:xfrm>
          <a:prstGeom prst="rect">
            <a:avLst/>
          </a:prstGeom>
        </p:spPr>
        <p:txBody>
          <a:bodyPr wrap="square">
            <a:spAutoFit/>
          </a:bodyPr>
          <a:lstStyle/>
          <a:p>
            <a:pPr algn="ctr"/>
            <a:r>
              <a:rPr lang="fr-FR" sz="2400" b="1" dirty="0">
                <a:solidFill>
                  <a:srgbClr val="FF0000"/>
                </a:solidFill>
              </a:rPr>
              <a:t>Question aux élèves</a:t>
            </a:r>
            <a:r>
              <a:rPr lang="fr-FR" sz="2400" dirty="0">
                <a:solidFill>
                  <a:srgbClr val="FF0000"/>
                </a:solidFill>
              </a:rPr>
              <a:t> : </a:t>
            </a:r>
          </a:p>
          <a:p>
            <a:pPr algn="ctr"/>
            <a:r>
              <a:rPr lang="fr-FR" sz="2400" dirty="0">
                <a:solidFill>
                  <a:srgbClr val="FF0000"/>
                </a:solidFill>
              </a:rPr>
              <a:t>Comment êtes-vous classés lorsque vous arrivez de l’autre côté du terrain ?</a:t>
            </a:r>
          </a:p>
        </p:txBody>
      </p:sp>
      <p:pic>
        <p:nvPicPr>
          <p:cNvPr id="38" name="Image 37">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pic>
        <p:nvPicPr>
          <p:cNvPr id="5" name="Image 4">
            <a:hlinkClick r:id="rId13" action="ppaction://hlinkfi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3733" y="3601549"/>
            <a:ext cx="625343" cy="625343"/>
          </a:xfrm>
          <a:prstGeom prst="rect">
            <a:avLst/>
          </a:prstGeom>
        </p:spPr>
      </p:pic>
      <p:sp>
        <p:nvSpPr>
          <p:cNvPr id="17" name="Rectangle 16"/>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416753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2267385" y="680521"/>
            <a:ext cx="7656711" cy="461665"/>
          </a:xfrm>
          <a:prstGeom prst="rect">
            <a:avLst/>
          </a:prstGeom>
        </p:spPr>
        <p:txBody>
          <a:bodyPr wrap="none">
            <a:spAutoFit/>
          </a:bodyPr>
          <a:lstStyle/>
          <a:p>
            <a:r>
              <a:rPr lang="fr-FR" sz="2400" b="1" u="sng" dirty="0" smtClean="0"/>
              <a:t>Séquence 1 : mes 1</a:t>
            </a:r>
            <a:r>
              <a:rPr lang="fr-FR" sz="2400" b="1" u="sng" baseline="30000" dirty="0" smtClean="0"/>
              <a:t>er</a:t>
            </a:r>
            <a:r>
              <a:rPr lang="fr-FR" sz="2400" b="1" u="sng" dirty="0" smtClean="0"/>
              <a:t> pas dans le monde des algorithmes</a:t>
            </a:r>
            <a:endParaRPr lang="fr-FR" sz="2400" b="1" u="sng" dirty="0"/>
          </a:p>
        </p:txBody>
      </p:sp>
      <p:sp>
        <p:nvSpPr>
          <p:cNvPr id="23" name="Rectangle 22"/>
          <p:cNvSpPr/>
          <p:nvPr/>
        </p:nvSpPr>
        <p:spPr>
          <a:xfrm>
            <a:off x="4825200" y="1220394"/>
            <a:ext cx="2541080" cy="461665"/>
          </a:xfrm>
          <a:prstGeom prst="rect">
            <a:avLst/>
          </a:prstGeom>
        </p:spPr>
        <p:txBody>
          <a:bodyPr wrap="none">
            <a:spAutoFit/>
          </a:bodyPr>
          <a:lstStyle/>
          <a:p>
            <a:r>
              <a:rPr lang="fr-FR" sz="2400" b="1" u="sng" smtClean="0"/>
              <a:t>La machine à trier</a:t>
            </a:r>
            <a:endParaRPr lang="fr-FR" sz="2400" b="1" u="sng" dirty="0"/>
          </a:p>
        </p:txBody>
      </p:sp>
      <p:sp>
        <p:nvSpPr>
          <p:cNvPr id="36" name="Espace réservé du texte vertical 2"/>
          <p:cNvSpPr txBox="1">
            <a:spLocks/>
          </p:cNvSpPr>
          <p:nvPr/>
        </p:nvSpPr>
        <p:spPr>
          <a:xfrm>
            <a:off x="1002403" y="1910829"/>
            <a:ext cx="10186673" cy="717017"/>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1" indent="0" algn="just">
              <a:spcBef>
                <a:spcPts val="1000"/>
              </a:spcBef>
              <a:buNone/>
            </a:pPr>
            <a:r>
              <a:rPr lang="fr-FR" sz="2400" i="0" dirty="0" smtClean="0"/>
              <a:t>Séance 2 : travail sur les réseaux de tri et l’optimisation de la vitesse de triage</a:t>
            </a:r>
            <a:endParaRPr lang="fr-FR" sz="2400" i="0" dirty="0"/>
          </a:p>
          <a:p>
            <a:pPr algn="just"/>
            <a:endParaRPr lang="fr-FR" sz="2400" dirty="0"/>
          </a:p>
          <a:p>
            <a:pPr algn="just"/>
            <a:endParaRPr lang="fr-FR" dirty="0"/>
          </a:p>
        </p:txBody>
      </p:sp>
      <p:grpSp>
        <p:nvGrpSpPr>
          <p:cNvPr id="16" name="Groupe 12"/>
          <p:cNvGrpSpPr/>
          <p:nvPr>
            <p:custDataLst>
              <p:tags r:id="rId1"/>
            </p:custDataLst>
          </p:nvPr>
        </p:nvGrpSpPr>
        <p:grpSpPr>
          <a:xfrm>
            <a:off x="8952798" y="2999653"/>
            <a:ext cx="1672273" cy="1513206"/>
            <a:chOff x="0" y="0"/>
            <a:chExt cx="516834" cy="389614"/>
          </a:xfrm>
        </p:grpSpPr>
        <p:pic>
          <p:nvPicPr>
            <p:cNvPr id="17"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16834" cy="389614"/>
            </a:xfrm>
            <a:prstGeom prst="rect">
              <a:avLst/>
            </a:prstGeom>
            <a:noFill/>
            <a:ln>
              <a:noFill/>
            </a:ln>
            <a:extLst/>
          </p:spPr>
        </p:pic>
        <p:sp>
          <p:nvSpPr>
            <p:cNvPr id="24" name="Rectangle 23"/>
            <p:cNvSpPr/>
            <p:nvPr/>
          </p:nvSpPr>
          <p:spPr>
            <a:xfrm flipV="1">
              <a:off x="0" y="23854"/>
              <a:ext cx="285750" cy="45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pic>
        <p:nvPicPr>
          <p:cNvPr id="25" name="Image 24"/>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1296" y="3001153"/>
            <a:ext cx="6019800" cy="1941107"/>
          </a:xfrm>
          <a:prstGeom prst="rect">
            <a:avLst/>
          </a:prstGeom>
        </p:spPr>
      </p:pic>
      <p:pic>
        <p:nvPicPr>
          <p:cNvPr id="26" name="Picture 10"/>
          <p:cNvPicPr>
            <a:picLocks noChangeAspect="1" noChangeArrowheads="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733" y="4128983"/>
            <a:ext cx="1633814" cy="16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Image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4" name="Rectangle 13"/>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56062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2267385" y="680521"/>
            <a:ext cx="7656711" cy="461665"/>
          </a:xfrm>
          <a:prstGeom prst="rect">
            <a:avLst/>
          </a:prstGeom>
        </p:spPr>
        <p:txBody>
          <a:bodyPr wrap="none">
            <a:spAutoFit/>
          </a:bodyPr>
          <a:lstStyle/>
          <a:p>
            <a:r>
              <a:rPr lang="fr-FR" sz="2400" b="1" u="sng" dirty="0" smtClean="0"/>
              <a:t>Séquence 1 : mes 1</a:t>
            </a:r>
            <a:r>
              <a:rPr lang="fr-FR" sz="2400" b="1" u="sng" baseline="30000" dirty="0" smtClean="0"/>
              <a:t>er</a:t>
            </a:r>
            <a:r>
              <a:rPr lang="fr-FR" sz="2400" b="1" u="sng" dirty="0" smtClean="0"/>
              <a:t> pas dans le monde des algorithmes</a:t>
            </a:r>
            <a:endParaRPr lang="fr-FR" sz="2400" b="1" u="sng" dirty="0"/>
          </a:p>
        </p:txBody>
      </p:sp>
      <p:sp>
        <p:nvSpPr>
          <p:cNvPr id="23" name="Rectangle 22"/>
          <p:cNvSpPr/>
          <p:nvPr/>
        </p:nvSpPr>
        <p:spPr>
          <a:xfrm>
            <a:off x="4825200" y="1220394"/>
            <a:ext cx="2541080" cy="461665"/>
          </a:xfrm>
          <a:prstGeom prst="rect">
            <a:avLst/>
          </a:prstGeom>
        </p:spPr>
        <p:txBody>
          <a:bodyPr wrap="none">
            <a:spAutoFit/>
          </a:bodyPr>
          <a:lstStyle/>
          <a:p>
            <a:r>
              <a:rPr lang="fr-FR" sz="2400" b="1" u="sng" smtClean="0"/>
              <a:t>La machine à trier</a:t>
            </a:r>
            <a:endParaRPr lang="fr-FR" sz="2400" b="1" u="sng" dirty="0"/>
          </a:p>
        </p:txBody>
      </p:sp>
      <p:sp>
        <p:nvSpPr>
          <p:cNvPr id="36" name="Espace réservé du texte vertical 2"/>
          <p:cNvSpPr txBox="1">
            <a:spLocks/>
          </p:cNvSpPr>
          <p:nvPr/>
        </p:nvSpPr>
        <p:spPr>
          <a:xfrm>
            <a:off x="1002403" y="1910829"/>
            <a:ext cx="10186673" cy="7170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1" indent="0" algn="just">
              <a:spcBef>
                <a:spcPts val="1000"/>
              </a:spcBef>
              <a:buNone/>
            </a:pPr>
            <a:r>
              <a:rPr lang="fr-FR" sz="2400" b="1" i="0" dirty="0" smtClean="0"/>
              <a:t>Synthèse</a:t>
            </a:r>
            <a:endParaRPr lang="fr-FR" sz="2400" b="1" i="0" dirty="0"/>
          </a:p>
          <a:p>
            <a:pPr algn="just"/>
            <a:endParaRPr lang="fr-FR" sz="2400" dirty="0"/>
          </a:p>
          <a:p>
            <a:pPr algn="just"/>
            <a:endParaRPr lang="fr-FR" dirty="0"/>
          </a:p>
        </p:txBody>
      </p:sp>
      <p:sp>
        <p:nvSpPr>
          <p:cNvPr id="15" name="Espace réservé du texte vertical 2"/>
          <p:cNvSpPr txBox="1">
            <a:spLocks/>
          </p:cNvSpPr>
          <p:nvPr/>
        </p:nvSpPr>
        <p:spPr>
          <a:xfrm>
            <a:off x="1244773" y="2627846"/>
            <a:ext cx="10186673" cy="275188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r>
              <a:rPr lang="fr-FR" sz="2400" dirty="0" smtClean="0"/>
              <a:t>Ces activités, permettent </a:t>
            </a:r>
            <a:r>
              <a:rPr lang="fr-FR" sz="2400" dirty="0"/>
              <a:t>une première approche de l’algorithme sous forme graphique, en le vivant par des </a:t>
            </a:r>
            <a:r>
              <a:rPr lang="fr-FR" sz="2400" dirty="0" smtClean="0"/>
              <a:t>activités…</a:t>
            </a:r>
          </a:p>
          <a:p>
            <a:pPr algn="just"/>
            <a:endParaRPr lang="fr-FR" sz="2400" dirty="0" smtClean="0"/>
          </a:p>
          <a:p>
            <a:pPr algn="just"/>
            <a:r>
              <a:rPr lang="fr-FR" sz="2400" dirty="0" smtClean="0"/>
              <a:t>Elles permettent également d’introduire </a:t>
            </a:r>
            <a:r>
              <a:rPr lang="fr-FR" sz="2400" dirty="0"/>
              <a:t>la notion d’information (message) qui permet un traitement : </a:t>
            </a:r>
            <a:endParaRPr lang="fr-FR" sz="2400" dirty="0" smtClean="0"/>
          </a:p>
          <a:p>
            <a:pPr marL="0" indent="0" algn="ctr">
              <a:buNone/>
            </a:pPr>
            <a:r>
              <a:rPr lang="fr-FR" sz="2400" b="1" dirty="0" smtClean="0"/>
              <a:t>SI </a:t>
            </a:r>
            <a:r>
              <a:rPr lang="is-IS" sz="2400" b="1" dirty="0" smtClean="0"/>
              <a:t>….......</a:t>
            </a:r>
            <a:r>
              <a:rPr lang="fr-FR" sz="2400" b="1" dirty="0" smtClean="0"/>
              <a:t>, ALORS </a:t>
            </a:r>
            <a:r>
              <a:rPr lang="is-IS" sz="2400" b="1" dirty="0" smtClean="0"/>
              <a:t>…......</a:t>
            </a:r>
            <a:endParaRPr lang="fr-FR" sz="2400" b="1" dirty="0"/>
          </a:p>
          <a:p>
            <a:pPr lvl="1" algn="just">
              <a:spcBef>
                <a:spcPts val="1000"/>
              </a:spcBef>
              <a:buFont typeface="Franklin Gothic Book" panose="020B0503020102020204" pitchFamily="34" charset="0"/>
              <a:buChar char="■"/>
            </a:pPr>
            <a:endParaRPr lang="fr-FR" sz="2400" i="0" dirty="0"/>
          </a:p>
          <a:p>
            <a:pPr algn="just"/>
            <a:endParaRPr lang="fr-FR" sz="2400" dirty="0"/>
          </a:p>
          <a:p>
            <a:pPr algn="just"/>
            <a:endParaRPr lang="fr-FR" dirty="0"/>
          </a:p>
        </p:txBody>
      </p:sp>
      <p:pic>
        <p:nvPicPr>
          <p:cNvPr id="18" name="Imag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87064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1896303" y="698547"/>
            <a:ext cx="9041001" cy="461665"/>
          </a:xfrm>
          <a:prstGeom prst="rect">
            <a:avLst/>
          </a:prstGeom>
        </p:spPr>
        <p:txBody>
          <a:bodyPr wrap="none">
            <a:spAutoFit/>
          </a:bodyPr>
          <a:lstStyle/>
          <a:p>
            <a:r>
              <a:rPr lang="fr-FR" sz="2400" b="1" u="sng" dirty="0" smtClean="0"/>
              <a:t>Séquence 2 : les clés de détermination, une approche algorithmique</a:t>
            </a:r>
            <a:endParaRPr lang="fr-FR" sz="2400" b="1" u="sng" dirty="0"/>
          </a:p>
        </p:txBody>
      </p:sp>
      <p:pic>
        <p:nvPicPr>
          <p:cNvPr id="10" name="Picture 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108177" y="1762735"/>
            <a:ext cx="6285759" cy="387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8" name="Rectangle 7"/>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827204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1575238" y="697067"/>
            <a:ext cx="9041001" cy="461665"/>
          </a:xfrm>
          <a:prstGeom prst="rect">
            <a:avLst/>
          </a:prstGeom>
        </p:spPr>
        <p:txBody>
          <a:bodyPr wrap="none">
            <a:spAutoFit/>
          </a:bodyPr>
          <a:lstStyle/>
          <a:p>
            <a:r>
              <a:rPr lang="fr-FR" sz="2400" b="1" u="sng"/>
              <a:t>Séquence 2 : les clés de détermination, une approche algorithmique</a:t>
            </a:r>
            <a:endParaRPr lang="fr-FR" sz="2400" b="1" u="sng" dirty="0"/>
          </a:p>
        </p:txBody>
      </p:sp>
      <p:sp>
        <p:nvSpPr>
          <p:cNvPr id="36" name="Espace réservé du texte vertical 2"/>
          <p:cNvSpPr txBox="1">
            <a:spLocks/>
          </p:cNvSpPr>
          <p:nvPr/>
        </p:nvSpPr>
        <p:spPr>
          <a:xfrm>
            <a:off x="1002401" y="1759775"/>
            <a:ext cx="10186673" cy="7170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1" indent="0" algn="just">
              <a:spcBef>
                <a:spcPts val="1000"/>
              </a:spcBef>
              <a:buNone/>
            </a:pPr>
            <a:r>
              <a:rPr lang="fr-FR" sz="2400" i="0" dirty="0" smtClean="0"/>
              <a:t>Séance 1 </a:t>
            </a:r>
            <a:r>
              <a:rPr lang="fr-FR" sz="2400" i="0" smtClean="0"/>
              <a:t>: La clé de détermination, quel cheminement ?</a:t>
            </a:r>
            <a:endParaRPr lang="fr-FR" sz="2400" i="0" dirty="0"/>
          </a:p>
          <a:p>
            <a:pPr algn="just"/>
            <a:endParaRPr lang="fr-FR" sz="2400" dirty="0"/>
          </a:p>
          <a:p>
            <a:pPr algn="just"/>
            <a:endParaRPr lang="fr-FR" dirty="0"/>
          </a:p>
        </p:txBody>
      </p:sp>
      <p:pic>
        <p:nvPicPr>
          <p:cNvPr id="14" name="Image 13" descr="P1090857"/>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190751" y="2672141"/>
            <a:ext cx="2289931" cy="2590800"/>
          </a:xfrm>
          <a:prstGeom prst="rect">
            <a:avLst/>
          </a:prstGeom>
          <a:noFill/>
          <a:ln>
            <a:noFill/>
          </a:ln>
        </p:spPr>
      </p:pic>
      <p:pic>
        <p:nvPicPr>
          <p:cNvPr id="15"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702066" y="2744632"/>
            <a:ext cx="5235238" cy="265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2068069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Sommaire</a:t>
            </a:r>
            <a:endParaRPr lang="fr-FR" sz="3600" b="1" dirty="0"/>
          </a:p>
        </p:txBody>
      </p:sp>
      <p:sp>
        <p:nvSpPr>
          <p:cNvPr id="3" name="Espace réservé du texte vertical 2"/>
          <p:cNvSpPr>
            <a:spLocks noGrp="1"/>
          </p:cNvSpPr>
          <p:nvPr>
            <p:ph type="body" orient="vert" idx="1"/>
          </p:nvPr>
        </p:nvSpPr>
        <p:spPr>
          <a:xfrm>
            <a:off x="1023871" y="1226176"/>
            <a:ext cx="9948929" cy="4695423"/>
          </a:xfrm>
        </p:spPr>
        <p:txBody>
          <a:bodyPr vert="horz"/>
          <a:lstStyle/>
          <a:p>
            <a:pPr algn="just"/>
            <a:r>
              <a:rPr lang="fr-FR" sz="2400" dirty="0" smtClean="0">
                <a:hlinkClick r:id="rId2" action="ppaction://hlinksldjump"/>
              </a:rPr>
              <a:t>Introduction : quelques rappels</a:t>
            </a:r>
            <a:r>
              <a:rPr lang="is-IS" sz="2400" dirty="0" smtClean="0">
                <a:hlinkClick r:id="rId2" action="ppaction://hlinksldjump"/>
              </a:rPr>
              <a:t>…</a:t>
            </a:r>
            <a:endParaRPr lang="fr-FR" sz="2400" dirty="0" smtClean="0"/>
          </a:p>
          <a:p>
            <a:pPr algn="just"/>
            <a:r>
              <a:rPr lang="fr-FR" sz="2400" dirty="0" smtClean="0">
                <a:hlinkClick r:id="rId3" action="ppaction://hlinksldjump"/>
              </a:rPr>
              <a:t>Recommandations pour le cycle 3 en classe de 6</a:t>
            </a:r>
            <a:r>
              <a:rPr lang="fr-FR" sz="2400" baseline="30000" dirty="0" smtClean="0">
                <a:hlinkClick r:id="rId3" action="ppaction://hlinksldjump"/>
              </a:rPr>
              <a:t>ème</a:t>
            </a:r>
            <a:r>
              <a:rPr lang="fr-FR" sz="2400" dirty="0" smtClean="0">
                <a:hlinkClick r:id="rId3" action="ppaction://hlinksldjump"/>
              </a:rPr>
              <a:t> </a:t>
            </a:r>
            <a:endParaRPr lang="fr-FR" sz="2400" dirty="0" smtClean="0"/>
          </a:p>
          <a:p>
            <a:pPr algn="just"/>
            <a:r>
              <a:rPr lang="fr-FR" sz="2400" dirty="0" smtClean="0">
                <a:hlinkClick r:id="rId4" action="ppaction://hlinksldjump"/>
              </a:rPr>
              <a:t>Outil d’aide à la conception d’une progressivité des apprentissages</a:t>
            </a:r>
            <a:endParaRPr lang="fr-FR" sz="2400" dirty="0" smtClean="0"/>
          </a:p>
          <a:p>
            <a:pPr algn="just"/>
            <a:r>
              <a:rPr lang="fr-FR" sz="2400" dirty="0" smtClean="0">
                <a:hlinkClick r:id="rId5" action="ppaction://hlinksldjump"/>
              </a:rPr>
              <a:t>Exemples de séquences</a:t>
            </a:r>
            <a:endParaRPr lang="fr-FR" sz="2400" dirty="0" smtClean="0"/>
          </a:p>
          <a:p>
            <a:pPr algn="just"/>
            <a:r>
              <a:rPr lang="fr-FR" sz="2400" dirty="0" smtClean="0">
                <a:hlinkClick r:id="rId6" action="ppaction://hlinksldjump"/>
              </a:rPr>
              <a:t>Exemples de projets</a:t>
            </a:r>
            <a:endParaRPr lang="fr-FR" sz="2400" dirty="0" smtClean="0"/>
          </a:p>
          <a:p>
            <a:pPr algn="just"/>
            <a:r>
              <a:rPr lang="fr-FR" sz="2400" dirty="0" smtClean="0">
                <a:hlinkClick r:id="rId7" action="ppaction://hlinksldjump"/>
              </a:rPr>
              <a:t>Présentation du parcours </a:t>
            </a:r>
            <a:r>
              <a:rPr lang="fr-FR" sz="2400" dirty="0" err="1" smtClean="0">
                <a:hlinkClick r:id="rId7" action="ppaction://hlinksldjump"/>
              </a:rPr>
              <a:t>M@gistère</a:t>
            </a:r>
            <a:r>
              <a:rPr lang="fr-FR" sz="2400" dirty="0" smtClean="0">
                <a:hlinkClick r:id="rId7" action="ppaction://hlinksldjump"/>
              </a:rPr>
              <a:t> sur les notions d’informatique</a:t>
            </a:r>
            <a:endParaRPr lang="fr-FR" sz="2400" dirty="0" smtClean="0"/>
          </a:p>
          <a:p>
            <a:pPr algn="just"/>
            <a:r>
              <a:rPr lang="fr-FR" sz="2400" dirty="0" smtClean="0">
                <a:hlinkClick r:id="rId8" action="ppaction://hlinksldjump"/>
              </a:rPr>
              <a:t>Ressources </a:t>
            </a:r>
            <a:r>
              <a:rPr lang="fr-FR" sz="2400" dirty="0" err="1" smtClean="0">
                <a:hlinkClick r:id="rId8" action="ppaction://hlinksldjump"/>
              </a:rPr>
              <a:t>éduscol</a:t>
            </a:r>
            <a:endParaRPr lang="fr-FR" sz="2400" dirty="0" smtClean="0"/>
          </a:p>
          <a:p>
            <a:pPr algn="just"/>
            <a:r>
              <a:rPr lang="fr-FR" sz="2400" dirty="0" smtClean="0">
                <a:hlinkClick r:id="rId9" action="ppaction://hlinksldjump"/>
              </a:rPr>
              <a:t>PAF Enseignement Commun de Sciences et Technologie (ECST)</a:t>
            </a:r>
            <a:endParaRPr lang="fr-FR" sz="2400" dirty="0" smtClean="0"/>
          </a:p>
          <a:p>
            <a:pPr algn="just"/>
            <a:r>
              <a:rPr lang="fr-FR" sz="2400" dirty="0" smtClean="0">
                <a:hlinkClick r:id="rId10" action="ppaction://hlinksldjump"/>
              </a:rPr>
              <a:t>Sources</a:t>
            </a:r>
            <a:endParaRPr lang="is-IS" sz="2400" dirty="0" smtClean="0"/>
          </a:p>
          <a:p>
            <a:endParaRPr lang="fr-FR" dirty="0"/>
          </a:p>
        </p:txBody>
      </p:sp>
      <p:pic>
        <p:nvPicPr>
          <p:cNvPr id="7" name="Image 6">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Tree>
    <p:extLst>
      <p:ext uri="{BB962C8B-B14F-4D97-AF65-F5344CB8AC3E}">
        <p14:creationId xmlns:p14="http://schemas.microsoft.com/office/powerpoint/2010/main" val="190321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sp>
        <p:nvSpPr>
          <p:cNvPr id="7" name="Rectangle 6"/>
          <p:cNvSpPr/>
          <p:nvPr/>
        </p:nvSpPr>
        <p:spPr>
          <a:xfrm>
            <a:off x="1575238" y="697067"/>
            <a:ext cx="9041001" cy="461665"/>
          </a:xfrm>
          <a:prstGeom prst="rect">
            <a:avLst/>
          </a:prstGeom>
        </p:spPr>
        <p:txBody>
          <a:bodyPr wrap="none">
            <a:spAutoFit/>
          </a:bodyPr>
          <a:lstStyle/>
          <a:p>
            <a:r>
              <a:rPr lang="fr-FR" sz="2400" b="1" u="sng"/>
              <a:t>Séquence 2 : les clés de détermination, une approche algorithmique</a:t>
            </a:r>
            <a:endParaRPr lang="fr-FR" sz="2400" b="1" u="sng" dirty="0"/>
          </a:p>
        </p:txBody>
      </p:sp>
      <p:sp>
        <p:nvSpPr>
          <p:cNvPr id="36" name="Espace réservé du texte vertical 2"/>
          <p:cNvSpPr txBox="1">
            <a:spLocks/>
          </p:cNvSpPr>
          <p:nvPr/>
        </p:nvSpPr>
        <p:spPr>
          <a:xfrm>
            <a:off x="1002401" y="1759775"/>
            <a:ext cx="10186673" cy="7170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1" indent="0" algn="just">
              <a:spcBef>
                <a:spcPts val="1000"/>
              </a:spcBef>
              <a:buNone/>
            </a:pPr>
            <a:r>
              <a:rPr lang="fr-FR" sz="2400" i="0" dirty="0" smtClean="0"/>
              <a:t>Séance 2 : déterminer un être vivant à l’aide du tri conditionnel</a:t>
            </a:r>
            <a:endParaRPr lang="fr-FR" sz="2400" dirty="0"/>
          </a:p>
          <a:p>
            <a:pPr algn="just"/>
            <a:endParaRPr lang="fr-FR" dirty="0"/>
          </a:p>
        </p:txBody>
      </p:sp>
      <p:pic>
        <p:nvPicPr>
          <p:cNvPr id="10" name="Image 9"/>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924550" y="2476792"/>
            <a:ext cx="4541837" cy="2910840"/>
          </a:xfrm>
          <a:prstGeom prst="rect">
            <a:avLst/>
          </a:prstGeom>
        </p:spPr>
      </p:pic>
      <p:pic>
        <p:nvPicPr>
          <p:cNvPr id="11" name="Picture 2" descr="Résultat de recherche d'images pour &quot;clé de détermination&quot;"/>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097212" y="2641574"/>
            <a:ext cx="1828800" cy="2505076"/>
          </a:xfrm>
          <a:prstGeom prst="rect">
            <a:avLst/>
          </a:prstGeom>
          <a:noFill/>
          <a:extLst>
            <a:ext uri="{909E8E84-426E-40DD-AFC4-6F175D3DCCD1}">
              <a14:hiddenFill xmlns:a14="http://schemas.microsoft.com/office/drawing/2010/main">
                <a:solidFill>
                  <a:srgbClr val="FFFFFF"/>
                </a:solidFill>
              </a14:hiddenFill>
            </a:ext>
          </a:extLst>
        </p:spPr>
      </p:pic>
      <p:sp>
        <p:nvSpPr>
          <p:cNvPr id="12" name="Flèche vers le bas 11"/>
          <p:cNvSpPr/>
          <p:nvPr>
            <p:custDataLst>
              <p:tags r:id="rId3"/>
            </p:custDataLst>
          </p:nvPr>
        </p:nvSpPr>
        <p:spPr bwMode="auto">
          <a:xfrm rot="16200000">
            <a:off x="5391150" y="3460174"/>
            <a:ext cx="304800" cy="639275"/>
          </a:xfrm>
          <a:prstGeom prst="downArrow">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13" name="Image 12">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4" name="Rectangle 13"/>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1729966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séquences pédagogiques</a:t>
            </a:r>
            <a:endParaRPr lang="fr-FR" sz="3600" b="1" dirty="0"/>
          </a:p>
        </p:txBody>
      </p:sp>
      <p:pic>
        <p:nvPicPr>
          <p:cNvPr id="5" name="Imag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7" name="Rectangle 6"/>
          <p:cNvSpPr/>
          <p:nvPr/>
        </p:nvSpPr>
        <p:spPr>
          <a:xfrm>
            <a:off x="1575238" y="697067"/>
            <a:ext cx="9041001" cy="461665"/>
          </a:xfrm>
          <a:prstGeom prst="rect">
            <a:avLst/>
          </a:prstGeom>
        </p:spPr>
        <p:txBody>
          <a:bodyPr wrap="none">
            <a:spAutoFit/>
          </a:bodyPr>
          <a:lstStyle/>
          <a:p>
            <a:r>
              <a:rPr lang="fr-FR" sz="2400" b="1" u="sng"/>
              <a:t>Séquence 2 : les clés de détermination, une approche algorithmique</a:t>
            </a:r>
            <a:endParaRPr lang="fr-FR" sz="2400" b="1" u="sng" dirty="0"/>
          </a:p>
        </p:txBody>
      </p:sp>
      <p:sp>
        <p:nvSpPr>
          <p:cNvPr id="36" name="Espace réservé du texte vertical 2"/>
          <p:cNvSpPr txBox="1">
            <a:spLocks/>
          </p:cNvSpPr>
          <p:nvPr/>
        </p:nvSpPr>
        <p:spPr>
          <a:xfrm>
            <a:off x="1002401" y="1759775"/>
            <a:ext cx="10186673" cy="7170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1" indent="0" algn="just">
              <a:spcBef>
                <a:spcPts val="1000"/>
              </a:spcBef>
              <a:buNone/>
            </a:pPr>
            <a:r>
              <a:rPr lang="fr-FR" sz="2400" i="0" dirty="0" smtClean="0"/>
              <a:t>Réinvestissement : la classification emboitée</a:t>
            </a:r>
            <a:endParaRPr lang="fr-FR" sz="2400" dirty="0"/>
          </a:p>
          <a:p>
            <a:pPr algn="just"/>
            <a:endParaRPr lang="fr-FR" dirty="0"/>
          </a:p>
        </p:txBody>
      </p:sp>
      <p:pic>
        <p:nvPicPr>
          <p:cNvPr id="13" name="Picture 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055952" y="2813955"/>
            <a:ext cx="3163748" cy="236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034175" y="3069536"/>
            <a:ext cx="4903129" cy="245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314822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projets</a:t>
            </a:r>
            <a:endParaRPr lang="fr-FR" sz="3600" b="1" dirty="0"/>
          </a:p>
        </p:txBody>
      </p:sp>
      <p:pic>
        <p:nvPicPr>
          <p:cNvPr id="5" name="Image 4">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7" name="Rectangle 6"/>
          <p:cNvSpPr/>
          <p:nvPr/>
        </p:nvSpPr>
        <p:spPr>
          <a:xfrm>
            <a:off x="1575238" y="697067"/>
            <a:ext cx="5730800" cy="461665"/>
          </a:xfrm>
          <a:prstGeom prst="rect">
            <a:avLst/>
          </a:prstGeom>
        </p:spPr>
        <p:txBody>
          <a:bodyPr wrap="none">
            <a:spAutoFit/>
          </a:bodyPr>
          <a:lstStyle/>
          <a:p>
            <a:r>
              <a:rPr lang="fr-FR" sz="2400" b="1" u="sng" dirty="0" smtClean="0"/>
              <a:t>Projet 1 : 1</a:t>
            </a:r>
            <a:r>
              <a:rPr lang="fr-FR" sz="2400" b="1" u="sng" baseline="30000" dirty="0" smtClean="0"/>
              <a:t>ère</a:t>
            </a:r>
            <a:r>
              <a:rPr lang="fr-FR" sz="2400" b="1" u="sng" dirty="0" smtClean="0"/>
              <a:t> partie : l’exploration spatiale </a:t>
            </a:r>
            <a:endParaRPr lang="fr-FR" sz="2400" b="1" u="sng" dirty="0"/>
          </a:p>
        </p:txBody>
      </p:sp>
      <p:sp>
        <p:nvSpPr>
          <p:cNvPr id="10" name="Flèche en arc 9"/>
          <p:cNvSpPr/>
          <p:nvPr>
            <p:custDataLst>
              <p:tags r:id="rId1"/>
            </p:custDataLst>
          </p:nvPr>
        </p:nvSpPr>
        <p:spPr bwMode="auto">
          <a:xfrm>
            <a:off x="3487721" y="1038877"/>
            <a:ext cx="5320419" cy="5235968"/>
          </a:xfrm>
          <a:prstGeom prst="circularArrow">
            <a:avLst>
              <a:gd name="adj1" fmla="val 12500"/>
              <a:gd name="adj2" fmla="val 1142319"/>
              <a:gd name="adj3" fmla="val 20457681"/>
              <a:gd name="adj4" fmla="val 21517969"/>
              <a:gd name="adj5" fmla="val 12500"/>
            </a:avLst>
          </a:prstGeom>
          <a:solidFill>
            <a:srgbClr val="F5E26F"/>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Rectangle 11"/>
          <p:cNvSpPr/>
          <p:nvPr>
            <p:custDataLst>
              <p:tags r:id="rId2"/>
            </p:custDataLst>
          </p:nvPr>
        </p:nvSpPr>
        <p:spPr>
          <a:xfrm>
            <a:off x="7347821" y="3963080"/>
            <a:ext cx="2552333" cy="523220"/>
          </a:xfrm>
          <a:prstGeom prst="rect">
            <a:avLst/>
          </a:prstGeom>
        </p:spPr>
        <p:txBody>
          <a:bodyPr wrap="square">
            <a:spAutoFit/>
          </a:bodyPr>
          <a:lstStyle/>
          <a:p>
            <a:r>
              <a:rPr lang="fr-FR" sz="1400" b="1" dirty="0"/>
              <a:t>Où sommes-nous dans le système solaire ?</a:t>
            </a:r>
          </a:p>
        </p:txBody>
      </p:sp>
      <p:pic>
        <p:nvPicPr>
          <p:cNvPr id="15" name="image17.png"/>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a:xfrm>
            <a:off x="7649629" y="4517746"/>
            <a:ext cx="1921262" cy="916294"/>
          </a:xfrm>
          <a:prstGeom prst="rect">
            <a:avLst/>
          </a:prstGeom>
          <a:ln/>
        </p:spPr>
      </p:pic>
      <p:sp>
        <p:nvSpPr>
          <p:cNvPr id="16" name="Rectangle 15"/>
          <p:cNvSpPr/>
          <p:nvPr>
            <p:custDataLst>
              <p:tags r:id="rId4"/>
            </p:custDataLst>
          </p:nvPr>
        </p:nvSpPr>
        <p:spPr>
          <a:xfrm>
            <a:off x="5242901" y="3675352"/>
            <a:ext cx="1784055" cy="523220"/>
          </a:xfrm>
          <a:prstGeom prst="rect">
            <a:avLst/>
          </a:prstGeom>
        </p:spPr>
        <p:txBody>
          <a:bodyPr wrap="square">
            <a:spAutoFit/>
          </a:bodyPr>
          <a:lstStyle/>
          <a:p>
            <a:r>
              <a:rPr lang="fr-FR" sz="1400" b="1" dirty="0"/>
              <a:t>La robotique c’est quoi? :</a:t>
            </a:r>
          </a:p>
        </p:txBody>
      </p:sp>
      <p:sp>
        <p:nvSpPr>
          <p:cNvPr id="17" name="Rectangle 16"/>
          <p:cNvSpPr/>
          <p:nvPr>
            <p:custDataLst>
              <p:tags r:id="rId5"/>
            </p:custDataLst>
          </p:nvPr>
        </p:nvSpPr>
        <p:spPr>
          <a:xfrm>
            <a:off x="2628900" y="3756654"/>
            <a:ext cx="2376562" cy="523220"/>
          </a:xfrm>
          <a:prstGeom prst="rect">
            <a:avLst/>
          </a:prstGeom>
        </p:spPr>
        <p:txBody>
          <a:bodyPr wrap="square">
            <a:spAutoFit/>
          </a:bodyPr>
          <a:lstStyle/>
          <a:p>
            <a:r>
              <a:rPr lang="fr-FR" sz="1400" b="1" dirty="0"/>
              <a:t>La robotique à l’aide de la conquête spatiale</a:t>
            </a:r>
          </a:p>
        </p:txBody>
      </p:sp>
      <p:pic>
        <p:nvPicPr>
          <p:cNvPr id="18" name="image21.jpg" descr="Afficher l'image d'origine"/>
          <p:cNvPicPr/>
          <p:nvPr>
            <p:custDataLst>
              <p:tags r:id="rId6"/>
            </p:custDataLst>
          </p:nvPr>
        </p:nvPicPr>
        <p:blipFill>
          <a:blip r:embed="rId17"/>
          <a:srcRect/>
          <a:stretch>
            <a:fillRect/>
          </a:stretch>
        </p:blipFill>
        <p:spPr>
          <a:xfrm>
            <a:off x="3356771" y="2203105"/>
            <a:ext cx="1864609" cy="1233690"/>
          </a:xfrm>
          <a:prstGeom prst="rect">
            <a:avLst/>
          </a:prstGeom>
          <a:ln/>
        </p:spPr>
      </p:pic>
      <p:sp>
        <p:nvSpPr>
          <p:cNvPr id="19" name="Rectangle 18"/>
          <p:cNvSpPr/>
          <p:nvPr>
            <p:custDataLst>
              <p:tags r:id="rId7"/>
            </p:custDataLst>
          </p:nvPr>
        </p:nvSpPr>
        <p:spPr>
          <a:xfrm>
            <a:off x="2874175" y="1531060"/>
            <a:ext cx="2741663" cy="523220"/>
          </a:xfrm>
          <a:prstGeom prst="rect">
            <a:avLst/>
          </a:prstGeom>
        </p:spPr>
        <p:txBody>
          <a:bodyPr wrap="square">
            <a:spAutoFit/>
          </a:bodyPr>
          <a:lstStyle/>
          <a:p>
            <a:r>
              <a:rPr lang="fr-FR" sz="1400" b="1" dirty="0"/>
              <a:t>Comment explorer Mars? pourquoi un robot ?</a:t>
            </a:r>
          </a:p>
        </p:txBody>
      </p:sp>
      <p:pic>
        <p:nvPicPr>
          <p:cNvPr id="20" name="Picture 3"/>
          <p:cNvPicPr>
            <a:picLocks noChangeAspect="1" noChangeArrowheads="1"/>
          </p:cNvPicPr>
          <p:nvPr>
            <p:custDataLst>
              <p:tags r:id="rId8"/>
            </p:custDataLst>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6836" y="4355117"/>
            <a:ext cx="1013413" cy="213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custDataLst>
              <p:tags r:id="rId9"/>
            </p:custDataLst>
          </p:nvPr>
        </p:nvPicPr>
        <p:blipFill>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18104" y="4355117"/>
            <a:ext cx="1857924" cy="170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custDataLst>
              <p:tags r:id="rId10"/>
            </p:custDataLst>
          </p:nvPr>
        </p:nvSpPr>
        <p:spPr>
          <a:xfrm>
            <a:off x="6423381" y="1241122"/>
            <a:ext cx="2811908" cy="523220"/>
          </a:xfrm>
          <a:prstGeom prst="rect">
            <a:avLst/>
          </a:prstGeom>
        </p:spPr>
        <p:txBody>
          <a:bodyPr wrap="square">
            <a:spAutoFit/>
          </a:bodyPr>
          <a:lstStyle/>
          <a:p>
            <a:r>
              <a:rPr lang="fr-FR" sz="1400" b="1" dirty="0"/>
              <a:t>Comment fonctionne-t-il ? De quoi est-il constitué ?</a:t>
            </a:r>
          </a:p>
        </p:txBody>
      </p:sp>
      <p:pic>
        <p:nvPicPr>
          <p:cNvPr id="23" name="image23.png" descr="Afficher l'image d'origine"/>
          <p:cNvPicPr/>
          <p:nvPr>
            <p:custDataLst>
              <p:tags r:id="rId11"/>
            </p:custDataLst>
          </p:nvPr>
        </p:nvPicPr>
        <p:blipFill>
          <a:blip r:embed="rId20"/>
          <a:srcRect/>
          <a:stretch>
            <a:fillRect/>
          </a:stretch>
        </p:blipFill>
        <p:spPr>
          <a:xfrm>
            <a:off x="6832468" y="1541084"/>
            <a:ext cx="3479385" cy="1406111"/>
          </a:xfrm>
          <a:prstGeom prst="rect">
            <a:avLst/>
          </a:prstGeom>
          <a:ln/>
        </p:spPr>
      </p:pic>
      <p:sp>
        <p:nvSpPr>
          <p:cNvPr id="24" name="Rectangle 23"/>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123342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projets</a:t>
            </a:r>
            <a:endParaRPr lang="fr-FR" sz="3600" b="1" dirty="0"/>
          </a:p>
        </p:txBody>
      </p:sp>
      <p:pic>
        <p:nvPicPr>
          <p:cNvPr id="5" name="Image 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7" name="Rectangle 6"/>
          <p:cNvSpPr/>
          <p:nvPr/>
        </p:nvSpPr>
        <p:spPr>
          <a:xfrm>
            <a:off x="1575238" y="697067"/>
            <a:ext cx="5608138" cy="461665"/>
          </a:xfrm>
          <a:prstGeom prst="rect">
            <a:avLst/>
          </a:prstGeom>
        </p:spPr>
        <p:txBody>
          <a:bodyPr wrap="none">
            <a:spAutoFit/>
          </a:bodyPr>
          <a:lstStyle/>
          <a:p>
            <a:r>
              <a:rPr lang="fr-FR" sz="2400" b="1" u="sng" dirty="0" smtClean="0"/>
              <a:t>Projet 1 : 2</a:t>
            </a:r>
            <a:r>
              <a:rPr lang="fr-FR" sz="2400" b="1" u="sng" baseline="30000" dirty="0" smtClean="0"/>
              <a:t>ème</a:t>
            </a:r>
            <a:r>
              <a:rPr lang="fr-FR" sz="2400" b="1" u="sng" dirty="0" smtClean="0"/>
              <a:t> partie : challenge de robots</a:t>
            </a:r>
            <a:endParaRPr lang="fr-FR" sz="2400" b="1" u="sng" dirty="0"/>
          </a:p>
        </p:txBody>
      </p:sp>
      <p:sp>
        <p:nvSpPr>
          <p:cNvPr id="32" name="Flèche en arc 31"/>
          <p:cNvSpPr/>
          <p:nvPr>
            <p:custDataLst>
              <p:tags r:id="rId1"/>
            </p:custDataLst>
          </p:nvPr>
        </p:nvSpPr>
        <p:spPr bwMode="auto">
          <a:xfrm>
            <a:off x="3423070" y="1125370"/>
            <a:ext cx="5041200" cy="4950566"/>
          </a:xfrm>
          <a:prstGeom prst="circularArrow">
            <a:avLst>
              <a:gd name="adj1" fmla="val 12500"/>
              <a:gd name="adj2" fmla="val 1142319"/>
              <a:gd name="adj3" fmla="val 20457681"/>
              <a:gd name="adj4" fmla="val 21517969"/>
              <a:gd name="adj5" fmla="val 12500"/>
            </a:avLst>
          </a:prstGeom>
          <a:solidFill>
            <a:srgbClr val="CCFF99"/>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3" name="Rectangle 32"/>
          <p:cNvSpPr/>
          <p:nvPr>
            <p:custDataLst>
              <p:tags r:id="rId2"/>
            </p:custDataLst>
          </p:nvPr>
        </p:nvSpPr>
        <p:spPr>
          <a:xfrm>
            <a:off x="6691244" y="4005409"/>
            <a:ext cx="3320540" cy="738664"/>
          </a:xfrm>
          <a:prstGeom prst="rect">
            <a:avLst/>
          </a:prstGeom>
        </p:spPr>
        <p:txBody>
          <a:bodyPr wrap="square">
            <a:spAutoFit/>
          </a:bodyPr>
          <a:lstStyle/>
          <a:p>
            <a:r>
              <a:rPr lang="fr-FR" sz="1400" b="1" dirty="0"/>
              <a:t>Comment construire notre robot ? Comment commander le déplacement du robot ?</a:t>
            </a:r>
          </a:p>
        </p:txBody>
      </p:sp>
      <p:sp>
        <p:nvSpPr>
          <p:cNvPr id="34" name="Rectangle 33"/>
          <p:cNvSpPr/>
          <p:nvPr>
            <p:custDataLst>
              <p:tags r:id="rId3"/>
            </p:custDataLst>
          </p:nvPr>
        </p:nvSpPr>
        <p:spPr>
          <a:xfrm>
            <a:off x="3281890" y="4335005"/>
            <a:ext cx="2600870" cy="523220"/>
          </a:xfrm>
          <a:prstGeom prst="rect">
            <a:avLst/>
          </a:prstGeom>
        </p:spPr>
        <p:txBody>
          <a:bodyPr wrap="square">
            <a:spAutoFit/>
          </a:bodyPr>
          <a:lstStyle/>
          <a:p>
            <a:r>
              <a:rPr lang="fr-FR" sz="1400" b="1" dirty="0"/>
              <a:t>Comment commander le déplacement du robot ?</a:t>
            </a:r>
          </a:p>
        </p:txBody>
      </p:sp>
      <p:sp>
        <p:nvSpPr>
          <p:cNvPr id="35" name="Rectangle 34"/>
          <p:cNvSpPr/>
          <p:nvPr>
            <p:custDataLst>
              <p:tags r:id="rId4"/>
            </p:custDataLst>
          </p:nvPr>
        </p:nvSpPr>
        <p:spPr>
          <a:xfrm>
            <a:off x="2288572" y="2107057"/>
            <a:ext cx="3479644" cy="523220"/>
          </a:xfrm>
          <a:prstGeom prst="rect">
            <a:avLst/>
          </a:prstGeom>
        </p:spPr>
        <p:txBody>
          <a:bodyPr wrap="square">
            <a:spAutoFit/>
          </a:bodyPr>
          <a:lstStyle/>
          <a:p>
            <a:r>
              <a:rPr lang="fr-FR" sz="1400" b="1" dirty="0"/>
              <a:t>Quels déplacements peut effectuer le robot ? À quelle vitesse ?</a:t>
            </a:r>
          </a:p>
        </p:txBody>
      </p:sp>
      <p:sp>
        <p:nvSpPr>
          <p:cNvPr id="36" name="Rectangle 35"/>
          <p:cNvSpPr/>
          <p:nvPr>
            <p:custDataLst>
              <p:tags r:id="rId5"/>
            </p:custDataLst>
          </p:nvPr>
        </p:nvSpPr>
        <p:spPr>
          <a:xfrm>
            <a:off x="5599987" y="1316591"/>
            <a:ext cx="4401048" cy="523220"/>
          </a:xfrm>
          <a:prstGeom prst="rect">
            <a:avLst/>
          </a:prstGeom>
        </p:spPr>
        <p:txBody>
          <a:bodyPr wrap="square">
            <a:spAutoFit/>
          </a:bodyPr>
          <a:lstStyle/>
          <a:p>
            <a:r>
              <a:rPr lang="fr-FR" sz="1400" b="1" dirty="0"/>
              <a:t>Quels mouvements effectuent les planètes et les astres dans le système solaire ?</a:t>
            </a:r>
          </a:p>
        </p:txBody>
      </p:sp>
      <p:pic>
        <p:nvPicPr>
          <p:cNvPr id="37" name="image28.png" descr="../../../Desktop/Capture%20d’écran%202015-12-13%20à%2015.51.37.png"/>
          <p:cNvPicPr/>
          <p:nvPr>
            <p:custDataLst>
              <p:tags r:id="rId6"/>
            </p:custDataLst>
          </p:nvPr>
        </p:nvPicPr>
        <p:blipFill>
          <a:blip r:embed="rId13"/>
          <a:srcRect/>
          <a:stretch>
            <a:fillRect/>
          </a:stretch>
        </p:blipFill>
        <p:spPr>
          <a:xfrm>
            <a:off x="3534743" y="4895856"/>
            <a:ext cx="2095165" cy="1020722"/>
          </a:xfrm>
          <a:prstGeom prst="rect">
            <a:avLst/>
          </a:prstGeom>
          <a:ln/>
        </p:spPr>
      </p:pic>
      <p:pic>
        <p:nvPicPr>
          <p:cNvPr id="38" name="image16.png"/>
          <p:cNvPicPr/>
          <p:nvPr>
            <p:custDataLst>
              <p:tags r:id="rId7"/>
            </p:custDataLst>
          </p:nvPr>
        </p:nvPicPr>
        <p:blipFill>
          <a:blip r:embed="rId14">
            <a:clrChange>
              <a:clrFrom>
                <a:srgbClr val="FFFFFF"/>
              </a:clrFrom>
              <a:clrTo>
                <a:srgbClr val="FFFFFF">
                  <a:alpha val="0"/>
                </a:srgbClr>
              </a:clrTo>
            </a:clrChange>
          </a:blip>
          <a:srcRect/>
          <a:stretch>
            <a:fillRect/>
          </a:stretch>
        </p:blipFill>
        <p:spPr>
          <a:xfrm>
            <a:off x="2639281" y="2683928"/>
            <a:ext cx="2323220" cy="1321482"/>
          </a:xfrm>
          <a:prstGeom prst="rect">
            <a:avLst/>
          </a:prstGeom>
          <a:ln/>
        </p:spPr>
      </p:pic>
      <p:pic>
        <p:nvPicPr>
          <p:cNvPr id="39" name="Image 38" descr="Afficher l'image d'origine"/>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7080588" y="1864858"/>
            <a:ext cx="1571458" cy="1031656"/>
          </a:xfrm>
          <a:prstGeom prst="rect">
            <a:avLst/>
          </a:prstGeom>
          <a:noFill/>
          <a:ln>
            <a:noFill/>
          </a:ln>
        </p:spPr>
      </p:pic>
      <p:pic>
        <p:nvPicPr>
          <p:cNvPr id="4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17613" y="4779435"/>
            <a:ext cx="2346392" cy="18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4375" y="6488884"/>
            <a:ext cx="11477625" cy="400110"/>
          </a:xfrm>
          <a:prstGeom prst="rect">
            <a:avLst/>
          </a:prstGeom>
        </p:spPr>
        <p:txBody>
          <a:bodyPr wrap="square">
            <a:spAutoFit/>
          </a:bodyPr>
          <a:lstStyle/>
          <a:p>
            <a:pPr algn="just"/>
            <a:r>
              <a:rPr lang="fr-FR" sz="1000" i="1" dirty="0" smtClean="0">
                <a:solidFill>
                  <a:srgbClr val="373737"/>
                </a:solidFill>
                <a:latin typeface="ArialMT" charset="0"/>
              </a:rPr>
              <a:t>d’après Annie </a:t>
            </a:r>
            <a:r>
              <a:rPr lang="fr-FR" sz="1000" i="1" dirty="0" err="1">
                <a:solidFill>
                  <a:srgbClr val="373737"/>
                </a:solidFill>
                <a:latin typeface="ArialMT" charset="0"/>
              </a:rPr>
              <a:t>Boisbouvier</a:t>
            </a:r>
            <a:r>
              <a:rPr lang="fr-FR" sz="1000" i="1" dirty="0">
                <a:solidFill>
                  <a:srgbClr val="373737"/>
                </a:solidFill>
                <a:latin typeface="ArialMT" charset="0"/>
              </a:rPr>
              <a:t>, inspectrice d'académie - inspectrice pédagogique régionale, sciences et technologies du vivant, de la santé et de la terre, </a:t>
            </a:r>
            <a:r>
              <a:rPr lang="fr-FR" sz="1000" i="1" dirty="0" smtClean="0">
                <a:solidFill>
                  <a:srgbClr val="373737"/>
                </a:solidFill>
                <a:latin typeface="ArialMT" charset="0"/>
              </a:rPr>
              <a:t> </a:t>
            </a:r>
            <a:r>
              <a:rPr lang="fr-FR" sz="1000" i="1" dirty="0" err="1" smtClean="0">
                <a:solidFill>
                  <a:srgbClr val="373737"/>
                </a:solidFill>
                <a:latin typeface="ArialMT" charset="0"/>
              </a:rPr>
              <a:t>Lhassen</a:t>
            </a:r>
            <a:r>
              <a:rPr lang="fr-FR" sz="1000" i="1" dirty="0" smtClean="0">
                <a:solidFill>
                  <a:srgbClr val="373737"/>
                </a:solidFill>
                <a:latin typeface="ArialMT" charset="0"/>
              </a:rPr>
              <a:t> </a:t>
            </a:r>
            <a:r>
              <a:rPr lang="fr-FR" sz="1000" i="1" dirty="0" err="1">
                <a:solidFill>
                  <a:srgbClr val="373737"/>
                </a:solidFill>
                <a:latin typeface="ArialMT" charset="0"/>
              </a:rPr>
              <a:t>Belarouci</a:t>
            </a:r>
            <a:r>
              <a:rPr lang="fr-FR" sz="1000" i="1" dirty="0">
                <a:solidFill>
                  <a:srgbClr val="373737"/>
                </a:solidFill>
                <a:latin typeface="ArialMT" charset="0"/>
              </a:rPr>
              <a:t>, inspecteur d'académie - inspecteur pédagogique régional, sciences et techniques </a:t>
            </a:r>
            <a:r>
              <a:rPr lang="fr-FR" sz="1000" i="1" dirty="0" smtClean="0">
                <a:solidFill>
                  <a:srgbClr val="373737"/>
                </a:solidFill>
                <a:latin typeface="ArialMT" charset="0"/>
              </a:rPr>
              <a:t>industrielles, Vincent </a:t>
            </a:r>
            <a:r>
              <a:rPr lang="fr-FR" sz="1000" i="1" dirty="0" err="1">
                <a:solidFill>
                  <a:srgbClr val="373737"/>
                </a:solidFill>
                <a:latin typeface="ArialMT" charset="0"/>
              </a:rPr>
              <a:t>Guiral</a:t>
            </a:r>
            <a:r>
              <a:rPr lang="fr-FR" sz="1000" i="1" dirty="0">
                <a:solidFill>
                  <a:srgbClr val="373737"/>
                </a:solidFill>
                <a:latin typeface="ArialMT" charset="0"/>
              </a:rPr>
              <a:t>, inspecteur d'académie - inspecteur pédagogique régional, physique-chimie, académie de Grenoble</a:t>
            </a:r>
            <a:endParaRPr lang="fr-FR" sz="1000" i="1" dirty="0"/>
          </a:p>
        </p:txBody>
      </p:sp>
    </p:spTree>
    <p:extLst>
      <p:ext uri="{BB962C8B-B14F-4D97-AF65-F5344CB8AC3E}">
        <p14:creationId xmlns:p14="http://schemas.microsoft.com/office/powerpoint/2010/main" val="2014517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lstStyle/>
          <a:p>
            <a:r>
              <a:rPr lang="fr-FR" sz="3600" b="1" dirty="0" smtClean="0"/>
              <a:t>Exemples de projets</a:t>
            </a:r>
            <a:endParaRPr lang="fr-FR" sz="3600" b="1" dirty="0"/>
          </a:p>
        </p:txBody>
      </p:sp>
      <p:pic>
        <p:nvPicPr>
          <p:cNvPr id="5" name="Imag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7" name="Rectangle 6"/>
          <p:cNvSpPr/>
          <p:nvPr/>
        </p:nvSpPr>
        <p:spPr>
          <a:xfrm>
            <a:off x="1023870" y="735034"/>
            <a:ext cx="6462779" cy="461665"/>
          </a:xfrm>
          <a:prstGeom prst="rect">
            <a:avLst/>
          </a:prstGeom>
        </p:spPr>
        <p:txBody>
          <a:bodyPr wrap="square">
            <a:spAutoFit/>
          </a:bodyPr>
          <a:lstStyle/>
          <a:p>
            <a:r>
              <a:rPr lang="fr-FR" sz="2400" b="1" u="sng" dirty="0"/>
              <a:t>Projet </a:t>
            </a:r>
            <a:r>
              <a:rPr lang="fr-FR" sz="2400" b="1" u="sng" dirty="0" smtClean="0"/>
              <a:t>2 </a:t>
            </a:r>
            <a:r>
              <a:rPr lang="fr-FR" sz="2400" b="1" u="sng" dirty="0"/>
              <a:t>: </a:t>
            </a:r>
            <a:r>
              <a:rPr lang="fr-FR" sz="2400" b="1" u="sng" dirty="0" smtClean="0"/>
              <a:t>Un aquarium dans la classe</a:t>
            </a:r>
            <a:endParaRPr lang="fr-FR" sz="2400" b="1" u="sng" dirty="0"/>
          </a:p>
        </p:txBody>
      </p:sp>
      <p:sp>
        <p:nvSpPr>
          <p:cNvPr id="18" name="CustomShape 4"/>
          <p:cNvSpPr/>
          <p:nvPr/>
        </p:nvSpPr>
        <p:spPr>
          <a:xfrm>
            <a:off x="1023870" y="1748231"/>
            <a:ext cx="2437920" cy="1063800"/>
          </a:xfrm>
          <a:prstGeom prst="rect">
            <a:avLst/>
          </a:prstGeom>
          <a:noFill/>
          <a:ln>
            <a:noFill/>
          </a:ln>
        </p:spPr>
        <p:txBody>
          <a:bodyPr lIns="90000" tIns="45000" rIns="90000" bIns="45000"/>
          <a:lstStyle/>
          <a:p>
            <a:pPr algn="ctr">
              <a:lnSpc>
                <a:spcPct val="100000"/>
              </a:lnSpc>
            </a:pPr>
            <a:r>
              <a:rPr lang="fr-FR" sz="1600" b="1" dirty="0" smtClean="0">
                <a:solidFill>
                  <a:srgbClr val="000000"/>
                </a:solidFill>
                <a:latin typeface="Arial"/>
              </a:rPr>
              <a:t>Comment reproduire les conditions de vie des poissons ?</a:t>
            </a:r>
            <a:endParaRPr dirty="0"/>
          </a:p>
        </p:txBody>
      </p:sp>
      <p:sp>
        <p:nvSpPr>
          <p:cNvPr id="19" name="CustomShape 5"/>
          <p:cNvSpPr/>
          <p:nvPr/>
        </p:nvSpPr>
        <p:spPr>
          <a:xfrm>
            <a:off x="8529570" y="3578921"/>
            <a:ext cx="2361960" cy="1012129"/>
          </a:xfrm>
          <a:prstGeom prst="rect">
            <a:avLst/>
          </a:prstGeom>
          <a:noFill/>
          <a:ln>
            <a:noFill/>
          </a:ln>
        </p:spPr>
        <p:txBody>
          <a:bodyPr lIns="90000" tIns="45000" rIns="90000" bIns="45000"/>
          <a:lstStyle/>
          <a:p>
            <a:pPr algn="ctr">
              <a:lnSpc>
                <a:spcPct val="100000"/>
              </a:lnSpc>
            </a:pPr>
            <a:r>
              <a:rPr lang="fr-FR" b="1" dirty="0" smtClean="0">
                <a:solidFill>
                  <a:srgbClr val="000000"/>
                </a:solidFill>
                <a:latin typeface="Arial"/>
              </a:rPr>
              <a:t>Comment mesurer le </a:t>
            </a:r>
            <a:r>
              <a:rPr lang="fr-FR" b="1" smtClean="0">
                <a:solidFill>
                  <a:srgbClr val="000000"/>
                </a:solidFill>
                <a:latin typeface="Arial"/>
              </a:rPr>
              <a:t>taux d’oxygène dans ‘eau ?</a:t>
            </a:r>
            <a:endParaRPr dirty="0"/>
          </a:p>
        </p:txBody>
      </p:sp>
      <p:sp>
        <p:nvSpPr>
          <p:cNvPr id="24" name="CustomShape 10"/>
          <p:cNvSpPr/>
          <p:nvPr/>
        </p:nvSpPr>
        <p:spPr>
          <a:xfrm>
            <a:off x="2270551" y="5284151"/>
            <a:ext cx="3200040" cy="639000"/>
          </a:xfrm>
          <a:prstGeom prst="rect">
            <a:avLst/>
          </a:prstGeom>
          <a:noFill/>
          <a:ln>
            <a:noFill/>
          </a:ln>
        </p:spPr>
        <p:txBody>
          <a:bodyPr lIns="90000" tIns="45000" rIns="90000" bIns="45000"/>
          <a:lstStyle/>
          <a:p>
            <a:pPr algn="ctr">
              <a:lnSpc>
                <a:spcPct val="100000"/>
              </a:lnSpc>
            </a:pPr>
            <a:r>
              <a:rPr lang="fr-FR" b="1" dirty="0" smtClean="0">
                <a:solidFill>
                  <a:srgbClr val="000000"/>
                </a:solidFill>
                <a:latin typeface="Arial"/>
              </a:rPr>
              <a:t>Comment réguler la température, l’éclairage ?</a:t>
            </a:r>
            <a:endParaRPr dirty="0"/>
          </a:p>
        </p:txBody>
      </p:sp>
      <p:pic>
        <p:nvPicPr>
          <p:cNvPr id="17" name="Picture 3"/>
          <p:cNvPicPr/>
          <p:nvPr/>
        </p:nvPicPr>
        <p:blipFill>
          <a:blip r:embed="rId5"/>
          <a:stretch>
            <a:fillRect/>
          </a:stretch>
        </p:blipFill>
        <p:spPr>
          <a:xfrm>
            <a:off x="4577760" y="1821113"/>
            <a:ext cx="3103411" cy="2086656"/>
          </a:xfrm>
          <a:prstGeom prst="rect">
            <a:avLst/>
          </a:prstGeom>
          <a:ln>
            <a:noFill/>
          </a:ln>
        </p:spPr>
      </p:pic>
      <p:sp>
        <p:nvSpPr>
          <p:cNvPr id="25" name="CustomShape 11"/>
          <p:cNvSpPr/>
          <p:nvPr/>
        </p:nvSpPr>
        <p:spPr>
          <a:xfrm flipV="1">
            <a:off x="3695699" y="3363563"/>
            <a:ext cx="1418671" cy="1741837"/>
          </a:xfrm>
          <a:prstGeom prst="straightConnector1">
            <a:avLst/>
          </a:prstGeom>
          <a:solidFill>
            <a:srgbClr val="BBE0E3"/>
          </a:solidFill>
          <a:ln w="44280">
            <a:solidFill>
              <a:srgbClr val="000000"/>
            </a:solidFill>
            <a:round/>
            <a:tailEnd type="arrow" w="med" len="med"/>
          </a:ln>
        </p:spPr>
      </p:sp>
      <p:sp>
        <p:nvSpPr>
          <p:cNvPr id="22" name="CustomShape 8"/>
          <p:cNvSpPr/>
          <p:nvPr/>
        </p:nvSpPr>
        <p:spPr>
          <a:xfrm flipH="1" flipV="1">
            <a:off x="7143749" y="2997988"/>
            <a:ext cx="1653392" cy="692674"/>
          </a:xfrm>
          <a:prstGeom prst="straightConnector1">
            <a:avLst/>
          </a:prstGeom>
          <a:solidFill>
            <a:srgbClr val="BBE0E3"/>
          </a:solidFill>
          <a:ln w="44280">
            <a:solidFill>
              <a:srgbClr val="000000"/>
            </a:solidFill>
            <a:round/>
            <a:tailEnd type="arrow" w="med" len="med"/>
          </a:ln>
        </p:spPr>
      </p:sp>
      <p:sp>
        <p:nvSpPr>
          <p:cNvPr id="21" name="CustomShape 7"/>
          <p:cNvSpPr/>
          <p:nvPr/>
        </p:nvSpPr>
        <p:spPr>
          <a:xfrm>
            <a:off x="2841659" y="2619875"/>
            <a:ext cx="1916131" cy="192156"/>
          </a:xfrm>
          <a:prstGeom prst="straightConnector1">
            <a:avLst/>
          </a:prstGeom>
          <a:solidFill>
            <a:srgbClr val="BBE0E3"/>
          </a:solidFill>
          <a:ln w="44280">
            <a:solidFill>
              <a:srgbClr val="000000"/>
            </a:solidFill>
            <a:round/>
            <a:tailEnd type="arrow" w="med" len="med"/>
          </a:ln>
        </p:spPr>
      </p:sp>
    </p:spTree>
    <p:extLst>
      <p:ext uri="{BB962C8B-B14F-4D97-AF65-F5344CB8AC3E}">
        <p14:creationId xmlns:p14="http://schemas.microsoft.com/office/powerpoint/2010/main" val="780582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Présentation du parcours </a:t>
            </a:r>
            <a:r>
              <a:rPr lang="fr-FR" sz="3600" b="1" dirty="0" err="1" smtClean="0"/>
              <a:t>M@gistère</a:t>
            </a:r>
            <a:r>
              <a:rPr lang="fr-FR" sz="3600" b="1" dirty="0" smtClean="0"/>
              <a:t> sur les notions d’informatique</a:t>
            </a:r>
            <a:endParaRPr lang="fr-FR" sz="3600" b="1" dirty="0"/>
          </a:p>
        </p:txBody>
      </p:sp>
      <p:pic>
        <p:nvPicPr>
          <p:cNvPr id="5" name="Imag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266" y="936704"/>
            <a:ext cx="6142038" cy="550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0226" y="1127778"/>
            <a:ext cx="1211179" cy="118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729" y="3389806"/>
            <a:ext cx="2133600" cy="220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429" y="1548343"/>
            <a:ext cx="2120900" cy="97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731891" y="1058863"/>
            <a:ext cx="5183188" cy="2892425"/>
          </a:xfrm>
          <a:prstGeom prst="rect">
            <a:avLst/>
          </a:prstGeom>
        </p:spPr>
        <p:txBody>
          <a:bodyPr>
            <a:spAutoFit/>
          </a:bodyPr>
          <a:lstStyle/>
          <a:p>
            <a:pPr lvl="1" algn="just">
              <a:buFont typeface="Wingdings" panose="05000000000000000000" pitchFamily="2" charset="2"/>
              <a:buChar char="Ø"/>
              <a:defRPr/>
            </a:pPr>
            <a:r>
              <a:rPr lang="fr-FR" sz="1600" b="1" dirty="0">
                <a:solidFill>
                  <a:schemeClr val="bg1"/>
                </a:solidFill>
                <a:latin typeface="Calibri" pitchFamily="34" charset="0"/>
                <a:ea typeface="+mn-ea"/>
                <a:cs typeface="Arial" pitchFamily="34" charset="0"/>
              </a:rPr>
              <a:t>Objectifs généraux </a:t>
            </a:r>
            <a:r>
              <a:rPr lang="fr-FR" sz="1400" dirty="0">
                <a:solidFill>
                  <a:schemeClr val="bg1"/>
                </a:solidFill>
                <a:latin typeface="Calibri" pitchFamily="34" charset="0"/>
                <a:ea typeface="+mn-ea"/>
                <a:cs typeface="Arial" pitchFamily="34" charset="0"/>
              </a:rPr>
              <a:t>: </a:t>
            </a:r>
          </a:p>
          <a:p>
            <a:pPr marL="285750" indent="-285750" algn="just">
              <a:buFont typeface="Wingdings" panose="05000000000000000000" pitchFamily="2" charset="2"/>
              <a:buChar char="§"/>
              <a:defRPr/>
            </a:pPr>
            <a:r>
              <a:rPr lang="fr-FR" sz="1400" dirty="0">
                <a:solidFill>
                  <a:schemeClr val="bg1"/>
                </a:solidFill>
                <a:latin typeface="Calibri" pitchFamily="34" charset="0"/>
                <a:ea typeface="+mn-ea"/>
              </a:rPr>
              <a:t>renforcer la culture scientifique et technologique des enseignants intervenant en C3, notamment celle des professeurs des écoles</a:t>
            </a:r>
          </a:p>
          <a:p>
            <a:pPr marL="285750" indent="-285750" algn="just">
              <a:buFont typeface="Wingdings" panose="05000000000000000000" pitchFamily="2" charset="2"/>
              <a:buChar char="§"/>
              <a:defRPr/>
            </a:pPr>
            <a:r>
              <a:rPr lang="fr-FR" sz="1400" dirty="0">
                <a:solidFill>
                  <a:schemeClr val="bg1"/>
                </a:solidFill>
                <a:latin typeface="Calibri" pitchFamily="34" charset="0"/>
                <a:ea typeface="+mn-ea"/>
              </a:rPr>
              <a:t>sensibiliser les professeurs des écoles et de collèges au codage et à l’algorithmique  </a:t>
            </a:r>
          </a:p>
          <a:p>
            <a:pPr marL="285750" indent="-285750" algn="just">
              <a:buFont typeface="Wingdings" panose="05000000000000000000" pitchFamily="2" charset="2"/>
              <a:buChar char="§"/>
              <a:defRPr/>
            </a:pPr>
            <a:r>
              <a:rPr lang="fr-FR" sz="1400" dirty="0">
                <a:solidFill>
                  <a:schemeClr val="bg1"/>
                </a:solidFill>
                <a:latin typeface="Calibri" pitchFamily="34" charset="0"/>
                <a:ea typeface="+mn-ea"/>
              </a:rPr>
              <a:t>créer du lien entre les enseignants des écoles et du collège pour favoriser la fluidité du parcours en S &amp; T en C3</a:t>
            </a:r>
          </a:p>
          <a:p>
            <a:pPr marL="285750" indent="-285750" algn="just">
              <a:buFont typeface="Wingdings" panose="05000000000000000000" pitchFamily="2" charset="2"/>
              <a:buChar char="§"/>
              <a:defRPr/>
            </a:pPr>
            <a:r>
              <a:rPr lang="fr-FR" sz="1400" dirty="0">
                <a:solidFill>
                  <a:schemeClr val="bg1"/>
                </a:solidFill>
                <a:latin typeface="Calibri" pitchFamily="34" charset="0"/>
                <a:ea typeface="+mn-ea"/>
                <a:cs typeface="Arial" pitchFamily="34" charset="0"/>
              </a:rPr>
              <a:t>Etre capable de mettre en œuvre une séquence d’enseignement sur ce thème dans la classe</a:t>
            </a:r>
          </a:p>
          <a:p>
            <a:pPr marL="285750" indent="-285750" algn="just">
              <a:buFont typeface="Wingdings" panose="05000000000000000000" pitchFamily="2" charset="2"/>
              <a:buChar char="§"/>
              <a:defRPr/>
            </a:pPr>
            <a:r>
              <a:rPr lang="fr-FR" sz="1400" dirty="0">
                <a:solidFill>
                  <a:schemeClr val="bg1"/>
                </a:solidFill>
                <a:latin typeface="Calibri" pitchFamily="34" charset="0"/>
                <a:ea typeface="+mn-ea"/>
                <a:cs typeface="Arial" pitchFamily="34" charset="0"/>
              </a:rPr>
              <a:t>Etre capable de concevoir d’autres séquences d’enseignement des sciences</a:t>
            </a:r>
          </a:p>
          <a:p>
            <a:pPr marL="285750" indent="-285750" algn="just">
              <a:buFontTx/>
              <a:buChar char="-"/>
              <a:defRPr/>
            </a:pPr>
            <a:endParaRPr lang="fr-FR" sz="1200" dirty="0">
              <a:latin typeface="Calibri" pitchFamily="34" charset="0"/>
              <a:ea typeface="+mn-ea"/>
            </a:endParaRPr>
          </a:p>
        </p:txBody>
      </p:sp>
      <p:sp>
        <p:nvSpPr>
          <p:cNvPr id="33" name="Espace réservé du contenu 2"/>
          <p:cNvSpPr txBox="1">
            <a:spLocks/>
          </p:cNvSpPr>
          <p:nvPr/>
        </p:nvSpPr>
        <p:spPr bwMode="auto">
          <a:xfrm>
            <a:off x="4880991" y="3632200"/>
            <a:ext cx="60340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defRPr/>
            </a:pPr>
            <a:endParaRPr lang="fr-FR" sz="1400" dirty="0" smtClean="0">
              <a:cs typeface="Arial" pitchFamily="34" charset="0"/>
            </a:endParaRPr>
          </a:p>
          <a:p>
            <a:pPr lvl="1" fontAlgn="auto">
              <a:spcAft>
                <a:spcPts val="0"/>
              </a:spcAft>
              <a:buFont typeface="Wingdings" panose="05000000000000000000" pitchFamily="2" charset="2"/>
              <a:buChar char="Ø"/>
              <a:defRPr/>
            </a:pPr>
            <a:r>
              <a:rPr lang="fr-FR" sz="1600" b="1" dirty="0" smtClean="0">
                <a:solidFill>
                  <a:schemeClr val="bg1"/>
                </a:solidFill>
                <a:cs typeface="Arial" pitchFamily="34" charset="0"/>
              </a:rPr>
              <a:t>Objectifs pédagogiques</a:t>
            </a:r>
            <a:r>
              <a:rPr lang="fr-FR" sz="1400" b="1" dirty="0" smtClean="0">
                <a:solidFill>
                  <a:schemeClr val="bg1"/>
                </a:solidFill>
                <a:cs typeface="Arial" pitchFamily="34" charset="0"/>
              </a:rPr>
              <a:t>:</a:t>
            </a:r>
          </a:p>
          <a:p>
            <a:pPr algn="just">
              <a:defRPr/>
            </a:pPr>
            <a:r>
              <a:rPr lang="fr-FR" sz="1400" dirty="0" smtClean="0">
                <a:solidFill>
                  <a:schemeClr val="bg1"/>
                </a:solidFill>
              </a:rPr>
              <a:t>décrire un système technique par ses composants et leurs relations,</a:t>
            </a:r>
          </a:p>
          <a:p>
            <a:pPr algn="just">
              <a:defRPr/>
            </a:pPr>
            <a:r>
              <a:rPr lang="fr-FR" sz="1400" dirty="0" smtClean="0">
                <a:solidFill>
                  <a:schemeClr val="bg1"/>
                </a:solidFill>
              </a:rPr>
              <a:t>identifier dans un système simple un signal comme une grandeur physique, et distinguer la notion de signal et celle d’information,</a:t>
            </a:r>
          </a:p>
          <a:p>
            <a:pPr algn="just">
              <a:defRPr/>
            </a:pPr>
            <a:r>
              <a:rPr lang="fr-FR" sz="1400" dirty="0" smtClean="0">
                <a:solidFill>
                  <a:schemeClr val="bg1"/>
                </a:solidFill>
              </a:rPr>
              <a:t>lire et éditer des algorithmes simples, comme une succession de tests et d’actions,</a:t>
            </a:r>
          </a:p>
          <a:p>
            <a:pPr algn="just">
              <a:defRPr/>
            </a:pPr>
            <a:r>
              <a:rPr lang="fr-FR" sz="1400" dirty="0" smtClean="0">
                <a:solidFill>
                  <a:schemeClr val="bg1"/>
                </a:solidFill>
              </a:rPr>
              <a:t>Être autonome dans l’utilisation d’un logiciel de programmation graphique visant à piloter un objet technique simple,</a:t>
            </a:r>
          </a:p>
          <a:p>
            <a:pPr algn="just">
              <a:defRPr/>
            </a:pPr>
            <a:r>
              <a:rPr lang="fr-FR" sz="1400" dirty="0" smtClean="0">
                <a:solidFill>
                  <a:schemeClr val="bg1"/>
                </a:solidFill>
              </a:rPr>
              <a:t>Modifier le comportement d’un système programmable par modification du programme de commande.</a:t>
            </a:r>
          </a:p>
        </p:txBody>
      </p:sp>
      <p:sp>
        <p:nvSpPr>
          <p:cNvPr id="3" name="Rectangle 2"/>
          <p:cNvSpPr/>
          <p:nvPr/>
        </p:nvSpPr>
        <p:spPr>
          <a:xfrm>
            <a:off x="3371851" y="6596390"/>
            <a:ext cx="9129712" cy="261610"/>
          </a:xfrm>
          <a:prstGeom prst="rect">
            <a:avLst/>
          </a:prstGeom>
        </p:spPr>
        <p:txBody>
          <a:bodyPr wrap="square">
            <a:spAutoFit/>
          </a:bodyPr>
          <a:lstStyle/>
          <a:p>
            <a:r>
              <a:rPr lang="fr-FR" sz="1100" i="1">
                <a:solidFill>
                  <a:srgbClr val="373737"/>
                </a:solidFill>
                <a:latin typeface="ArialMT" charset="0"/>
              </a:rPr>
              <a:t>d</a:t>
            </a:r>
            <a:r>
              <a:rPr lang="fr-FR" sz="1100" i="1" smtClean="0">
                <a:solidFill>
                  <a:srgbClr val="373737"/>
                </a:solidFill>
                <a:latin typeface="ArialMT" charset="0"/>
              </a:rPr>
              <a:t>’après Alain </a:t>
            </a:r>
            <a:r>
              <a:rPr lang="fr-FR" sz="1100" i="1" dirty="0" err="1">
                <a:solidFill>
                  <a:srgbClr val="373737"/>
                </a:solidFill>
                <a:latin typeface="ArialMT" charset="0"/>
              </a:rPr>
              <a:t>Dorniol</a:t>
            </a:r>
            <a:r>
              <a:rPr lang="fr-FR" sz="1100" i="1" dirty="0">
                <a:solidFill>
                  <a:srgbClr val="373737"/>
                </a:solidFill>
                <a:latin typeface="ArialMT" charset="0"/>
              </a:rPr>
              <a:t>, inspecteur d'académie - inspecteur pédagogique régional, sciences et techniques industrielles, académie de Rennes</a:t>
            </a:r>
            <a:endParaRPr lang="fr-FR" sz="1100" i="1" dirty="0"/>
          </a:p>
        </p:txBody>
      </p:sp>
    </p:spTree>
    <p:extLst>
      <p:ext uri="{BB962C8B-B14F-4D97-AF65-F5344CB8AC3E}">
        <p14:creationId xmlns:p14="http://schemas.microsoft.com/office/powerpoint/2010/main" val="151013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Présentation du parcours </a:t>
            </a:r>
            <a:r>
              <a:rPr lang="fr-FR" sz="3600" b="1" dirty="0" err="1" smtClean="0"/>
              <a:t>M@gistère</a:t>
            </a:r>
            <a:r>
              <a:rPr lang="fr-FR" sz="3600" b="1" dirty="0" smtClean="0"/>
              <a:t> sur les notions d’informatique</a:t>
            </a:r>
            <a:endParaRPr lang="fr-FR" sz="3600" b="1" dirty="0"/>
          </a:p>
        </p:txBody>
      </p:sp>
      <p:pic>
        <p:nvPicPr>
          <p:cNvPr id="5" name="Imag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7904" y="1759956"/>
            <a:ext cx="9169400" cy="437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891" y="2407656"/>
            <a:ext cx="3328988" cy="259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6879" y="1759956"/>
            <a:ext cx="3298825" cy="290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6566" y="4661906"/>
            <a:ext cx="1281113"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Image 7" descr="Ozobot: un mini robot qui obéit aux lignes de votre cray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0204" y="823331"/>
            <a:ext cx="1638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3"/>
          <p:cNvSpPr txBox="1">
            <a:spLocks noChangeArrowheads="1"/>
          </p:cNvSpPr>
          <p:nvPr/>
        </p:nvSpPr>
        <p:spPr bwMode="auto">
          <a:xfrm>
            <a:off x="4036641" y="1058427"/>
            <a:ext cx="3575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b="1" dirty="0">
                <a:latin typeface="MetaNormal-Roman" charset="0"/>
              </a:rPr>
              <a:t>Le robot OZOBOT</a:t>
            </a:r>
          </a:p>
        </p:txBody>
      </p:sp>
      <p:sp>
        <p:nvSpPr>
          <p:cNvPr id="12" name="Rectangle 11"/>
          <p:cNvSpPr/>
          <p:nvPr/>
        </p:nvSpPr>
        <p:spPr>
          <a:xfrm>
            <a:off x="3371851" y="6596390"/>
            <a:ext cx="9129712" cy="261610"/>
          </a:xfrm>
          <a:prstGeom prst="rect">
            <a:avLst/>
          </a:prstGeom>
        </p:spPr>
        <p:txBody>
          <a:bodyPr wrap="square">
            <a:spAutoFit/>
          </a:bodyPr>
          <a:lstStyle/>
          <a:p>
            <a:r>
              <a:rPr lang="fr-FR" sz="1100" i="1">
                <a:solidFill>
                  <a:srgbClr val="373737"/>
                </a:solidFill>
                <a:latin typeface="ArialMT" charset="0"/>
              </a:rPr>
              <a:t>d</a:t>
            </a:r>
            <a:r>
              <a:rPr lang="fr-FR" sz="1100" i="1" smtClean="0">
                <a:solidFill>
                  <a:srgbClr val="373737"/>
                </a:solidFill>
                <a:latin typeface="ArialMT" charset="0"/>
              </a:rPr>
              <a:t>’après Alain </a:t>
            </a:r>
            <a:r>
              <a:rPr lang="fr-FR" sz="1100" i="1" dirty="0" err="1">
                <a:solidFill>
                  <a:srgbClr val="373737"/>
                </a:solidFill>
                <a:latin typeface="ArialMT" charset="0"/>
              </a:rPr>
              <a:t>Dorniol</a:t>
            </a:r>
            <a:r>
              <a:rPr lang="fr-FR" sz="1100" i="1" dirty="0">
                <a:solidFill>
                  <a:srgbClr val="373737"/>
                </a:solidFill>
                <a:latin typeface="ArialMT" charset="0"/>
              </a:rPr>
              <a:t>, inspecteur d'académie - inspecteur pédagogique régional, sciences et techniques industrielles, académie de Rennes</a:t>
            </a:r>
            <a:endParaRPr lang="fr-FR" sz="1100" i="1" dirty="0"/>
          </a:p>
        </p:txBody>
      </p:sp>
    </p:spTree>
    <p:extLst>
      <p:ext uri="{BB962C8B-B14F-4D97-AF65-F5344CB8AC3E}">
        <p14:creationId xmlns:p14="http://schemas.microsoft.com/office/powerpoint/2010/main" val="1552070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a:bodyPr>
          <a:lstStyle/>
          <a:p>
            <a:r>
              <a:rPr lang="fr-FR" sz="3600" b="1" dirty="0" smtClean="0"/>
              <a:t>Ressources </a:t>
            </a:r>
            <a:r>
              <a:rPr lang="fr-FR" sz="3600" b="1" dirty="0" err="1" smtClean="0"/>
              <a:t>éduscol</a:t>
            </a:r>
            <a:endParaRPr lang="fr-FR" sz="3600" b="1" dirty="0"/>
          </a:p>
        </p:txBody>
      </p:sp>
      <p:pic>
        <p:nvPicPr>
          <p:cNvPr id="5" name="Imag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3" name="Espace réservé du texte vertical 2"/>
          <p:cNvSpPr txBox="1">
            <a:spLocks/>
          </p:cNvSpPr>
          <p:nvPr/>
        </p:nvSpPr>
        <p:spPr>
          <a:xfrm>
            <a:off x="1023871" y="1793486"/>
            <a:ext cx="10186673" cy="298806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r>
              <a:rPr lang="fr-FR" sz="2400" dirty="0" smtClean="0"/>
              <a:t>Sciences et </a:t>
            </a:r>
            <a:r>
              <a:rPr lang="fr-FR" sz="2400" dirty="0"/>
              <a:t>technologie - Mettre en œuvre son </a:t>
            </a:r>
            <a:r>
              <a:rPr lang="fr-FR" sz="2400" dirty="0" smtClean="0"/>
              <a:t>enseignement</a:t>
            </a:r>
          </a:p>
          <a:p>
            <a:pPr algn="just"/>
            <a:endParaRPr lang="fr-FR" sz="2400" dirty="0" smtClean="0"/>
          </a:p>
          <a:p>
            <a:pPr algn="just"/>
            <a:r>
              <a:rPr lang="fr-FR" sz="2400" dirty="0" smtClean="0"/>
              <a:t>Sciences </a:t>
            </a:r>
            <a:r>
              <a:rPr lang="fr-FR" sz="2400" dirty="0"/>
              <a:t>et technologie - Inscrire son enseignement dans une logique de </a:t>
            </a:r>
            <a:r>
              <a:rPr lang="fr-FR" sz="2400" dirty="0" smtClean="0"/>
              <a:t>cycle</a:t>
            </a:r>
          </a:p>
          <a:p>
            <a:pPr algn="just"/>
            <a:endParaRPr lang="fr-FR" sz="2400" dirty="0" smtClean="0"/>
          </a:p>
          <a:p>
            <a:pPr algn="just"/>
            <a:r>
              <a:rPr lang="fr-FR" sz="2400" dirty="0"/>
              <a:t>Approfondir ses connaissances</a:t>
            </a:r>
          </a:p>
          <a:p>
            <a:pPr lvl="1" algn="just">
              <a:spcBef>
                <a:spcPts val="1000"/>
              </a:spcBef>
              <a:buFont typeface="Franklin Gothic Book" panose="020B0503020102020204" pitchFamily="34" charset="0"/>
              <a:buChar char="■"/>
            </a:pPr>
            <a:endParaRPr lang="fr-FR" sz="2400" i="0" dirty="0"/>
          </a:p>
          <a:p>
            <a:pPr algn="just"/>
            <a:endParaRPr lang="fr-FR" sz="2400" dirty="0"/>
          </a:p>
          <a:p>
            <a:pPr algn="just"/>
            <a:endParaRPr lang="fr-FR" dirty="0"/>
          </a:p>
        </p:txBody>
      </p:sp>
    </p:spTree>
    <p:extLst>
      <p:ext uri="{BB962C8B-B14F-4D97-AF65-F5344CB8AC3E}">
        <p14:creationId xmlns:p14="http://schemas.microsoft.com/office/powerpoint/2010/main" val="691253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PAF Enseignement Commun de Sciences et Technologie (ECST)</a:t>
            </a:r>
            <a:endParaRPr lang="fr-FR" sz="3600" b="1" dirty="0"/>
          </a:p>
        </p:txBody>
      </p:sp>
      <p:pic>
        <p:nvPicPr>
          <p:cNvPr id="5" name="Imag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7" name="Espace réservé du texte vertical 2"/>
          <p:cNvSpPr txBox="1">
            <a:spLocks/>
          </p:cNvSpPr>
          <p:nvPr/>
        </p:nvSpPr>
        <p:spPr>
          <a:xfrm>
            <a:off x="1023871" y="1793486"/>
            <a:ext cx="10186673" cy="390246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2400" dirty="0" smtClean="0"/>
              <a:t>Agir sur </a:t>
            </a:r>
            <a:r>
              <a:rPr lang="fr-FR" sz="2400" dirty="0"/>
              <a:t>les pratiques pédagogiques afin que les élèves soient </a:t>
            </a:r>
            <a:r>
              <a:rPr lang="fr-FR" sz="2400" dirty="0" smtClean="0"/>
              <a:t>acteurs</a:t>
            </a:r>
          </a:p>
          <a:p>
            <a:endParaRPr lang="fr-FR" sz="2400" dirty="0"/>
          </a:p>
          <a:p>
            <a:r>
              <a:rPr lang="fr-FR" sz="2400" dirty="0"/>
              <a:t>Contribuer au développement professionnel des </a:t>
            </a:r>
            <a:r>
              <a:rPr lang="fr-FR" sz="2400" dirty="0" smtClean="0"/>
              <a:t>professeurs</a:t>
            </a:r>
          </a:p>
          <a:p>
            <a:endParaRPr lang="fr-FR" sz="2400" dirty="0"/>
          </a:p>
          <a:p>
            <a:r>
              <a:rPr lang="fr-FR" sz="2400" dirty="0"/>
              <a:t>Coopérer pour diversifier et sécuriser le parcours des élèves, améliorer la cohésion des équipes, innover et développer une culture commune pluri-catégorielle</a:t>
            </a:r>
          </a:p>
          <a:p>
            <a:pPr lvl="1" algn="just">
              <a:spcBef>
                <a:spcPts val="1000"/>
              </a:spcBef>
              <a:buFont typeface="Franklin Gothic Book" panose="020B0503020102020204" pitchFamily="34" charset="0"/>
              <a:buChar char="■"/>
            </a:pPr>
            <a:endParaRPr lang="fr-FR" sz="2400" i="0" dirty="0"/>
          </a:p>
          <a:p>
            <a:pPr algn="just"/>
            <a:endParaRPr lang="fr-FR" sz="2400" dirty="0"/>
          </a:p>
          <a:p>
            <a:pPr algn="just"/>
            <a:endParaRPr lang="fr-FR" dirty="0"/>
          </a:p>
        </p:txBody>
      </p:sp>
    </p:spTree>
    <p:extLst>
      <p:ext uri="{BB962C8B-B14F-4D97-AF65-F5344CB8AC3E}">
        <p14:creationId xmlns:p14="http://schemas.microsoft.com/office/powerpoint/2010/main" val="1314979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a:bodyPr>
          <a:lstStyle/>
          <a:p>
            <a:r>
              <a:rPr lang="fr-FR" sz="3600" b="1" dirty="0" smtClean="0"/>
              <a:t>Sources</a:t>
            </a:r>
            <a:endParaRPr lang="fr-FR" sz="3600" b="1" dirty="0"/>
          </a:p>
        </p:txBody>
      </p:sp>
      <p:pic>
        <p:nvPicPr>
          <p:cNvPr id="5" name="Imag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7" name="Espace réservé du texte vertical 2"/>
          <p:cNvSpPr txBox="1">
            <a:spLocks/>
          </p:cNvSpPr>
          <p:nvPr/>
        </p:nvSpPr>
        <p:spPr>
          <a:xfrm>
            <a:off x="1023871" y="1017431"/>
            <a:ext cx="10186673" cy="4907119"/>
          </a:xfrm>
          <a:prstGeom prst="rect">
            <a:avLst/>
          </a:prstGeom>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r>
              <a:rPr lang="fr-FR" sz="2400" dirty="0" smtClean="0"/>
              <a:t>BO spécial n°11 du 26 novembre 2015</a:t>
            </a:r>
          </a:p>
          <a:p>
            <a:pPr algn="just"/>
            <a:endParaRPr lang="is-IS" sz="2400" dirty="0" smtClean="0"/>
          </a:p>
          <a:p>
            <a:pPr algn="just"/>
            <a:r>
              <a:rPr lang="fr-FR" sz="2400" dirty="0" smtClean="0"/>
              <a:t>Séminaire national du 10 décembre 2015 « Réforme du collège pour la technologie au collège </a:t>
            </a:r>
            <a:r>
              <a:rPr lang="fr-FR" sz="2400" dirty="0"/>
              <a:t>» </a:t>
            </a:r>
            <a:r>
              <a:rPr lang="fr-FR" sz="1600" i="1" dirty="0"/>
              <a:t>(</a:t>
            </a:r>
            <a:r>
              <a:rPr lang="fr-FR" sz="1600" i="1" dirty="0">
                <a:hlinkClick r:id="rId5"/>
              </a:rPr>
              <a:t>http://</a:t>
            </a:r>
            <a:r>
              <a:rPr lang="fr-FR" sz="1600" i="1" dirty="0" smtClean="0">
                <a:hlinkClick r:id="rId5"/>
              </a:rPr>
              <a:t>eduscol.education.fr/sti/seminaires/reforme-du-college-pour-la-technologie-au-college</a:t>
            </a:r>
            <a:r>
              <a:rPr lang="fr-FR" sz="1600" i="1" dirty="0"/>
              <a:t>)</a:t>
            </a:r>
            <a:endParaRPr lang="fr-FR" sz="1600" i="1" dirty="0" smtClean="0"/>
          </a:p>
          <a:p>
            <a:pPr algn="just"/>
            <a:endParaRPr lang="fr-FR" sz="2400" dirty="0" smtClean="0"/>
          </a:p>
          <a:p>
            <a:pPr algn="just"/>
            <a:r>
              <a:rPr lang="fr-FR" sz="2400" dirty="0" smtClean="0"/>
              <a:t>Séminaire national du 24 mars 2016 « Nouveaux programmes de technologie au collège </a:t>
            </a:r>
            <a:r>
              <a:rPr lang="fr-FR" sz="2400" dirty="0"/>
              <a:t>» </a:t>
            </a:r>
            <a:r>
              <a:rPr lang="fr-FR" sz="1600" i="1" dirty="0"/>
              <a:t>(</a:t>
            </a:r>
            <a:r>
              <a:rPr lang="fr-FR" sz="1600" i="1" dirty="0">
                <a:hlinkClick r:id="rId6"/>
              </a:rPr>
              <a:t>http://</a:t>
            </a:r>
            <a:r>
              <a:rPr lang="fr-FR" sz="1600" i="1" dirty="0">
                <a:hlinkClick r:id="rId6"/>
              </a:rPr>
              <a:t>eduscol.education.fr/sti/seminaires/nouveaux-programmes-de-technologie-au-college</a:t>
            </a:r>
            <a:r>
              <a:rPr lang="fr-FR" sz="1600" i="1" dirty="0"/>
              <a:t>)</a:t>
            </a:r>
            <a:endParaRPr lang="fr-FR" sz="1600" i="1" dirty="0"/>
          </a:p>
          <a:p>
            <a:pPr algn="just"/>
            <a:endParaRPr lang="fr-FR" sz="2400" dirty="0" smtClean="0"/>
          </a:p>
          <a:p>
            <a:pPr algn="just"/>
            <a:r>
              <a:rPr lang="fr-FR" sz="2400" dirty="0" smtClean="0"/>
              <a:t>Site </a:t>
            </a:r>
            <a:r>
              <a:rPr lang="fr-FR" sz="2400" dirty="0" err="1" smtClean="0"/>
              <a:t>éduscol</a:t>
            </a:r>
            <a:r>
              <a:rPr lang="fr-FR" sz="2400" dirty="0"/>
              <a:t> </a:t>
            </a:r>
            <a:r>
              <a:rPr lang="fr-FR" sz="1600" i="1" dirty="0"/>
              <a:t>(</a:t>
            </a:r>
            <a:r>
              <a:rPr lang="fr-FR" sz="1600" i="1" dirty="0">
                <a:hlinkClick r:id="rId7"/>
              </a:rPr>
              <a:t>http://eduscol.education.fr</a:t>
            </a:r>
            <a:r>
              <a:rPr lang="fr-FR" sz="1600" i="1" dirty="0">
                <a:hlinkClick r:id="rId7"/>
              </a:rPr>
              <a:t>/</a:t>
            </a:r>
            <a:r>
              <a:rPr lang="fr-FR" sz="1600" i="1" dirty="0"/>
              <a:t>)</a:t>
            </a:r>
            <a:endParaRPr lang="fr-FR" sz="1600" i="1" dirty="0"/>
          </a:p>
          <a:p>
            <a:pPr algn="just"/>
            <a:endParaRPr lang="fr-FR" sz="2400" dirty="0" smtClean="0"/>
          </a:p>
          <a:p>
            <a:pPr algn="just"/>
            <a:r>
              <a:rPr lang="fr-FR" sz="2400" dirty="0" smtClean="0"/>
              <a:t>Site </a:t>
            </a:r>
            <a:r>
              <a:rPr lang="fr-FR" sz="2400" dirty="0"/>
              <a:t>académique </a:t>
            </a:r>
            <a:r>
              <a:rPr lang="fr-FR" sz="1600" i="1" dirty="0"/>
              <a:t>(</a:t>
            </a:r>
            <a:r>
              <a:rPr lang="fr-FR" sz="1600" i="1" dirty="0">
                <a:hlinkClick r:id="rId8"/>
              </a:rPr>
              <a:t>http://technologie.discipline.ac-lille.fr</a:t>
            </a:r>
            <a:r>
              <a:rPr lang="fr-FR" sz="1600" i="1" dirty="0">
                <a:hlinkClick r:id="rId8"/>
              </a:rPr>
              <a:t>/</a:t>
            </a:r>
            <a:r>
              <a:rPr lang="fr-FR" sz="1600" i="1" dirty="0"/>
              <a:t>)</a:t>
            </a:r>
            <a:endParaRPr lang="fr-FR" sz="1600" i="1" dirty="0"/>
          </a:p>
          <a:p>
            <a:pPr algn="just"/>
            <a:endParaRPr lang="fr-FR" sz="2400" dirty="0" smtClean="0"/>
          </a:p>
          <a:p>
            <a:pPr algn="just"/>
            <a:endParaRPr lang="fr-FR" sz="2400" dirty="0" smtClean="0"/>
          </a:p>
          <a:p>
            <a:pPr lvl="1" algn="just">
              <a:spcBef>
                <a:spcPts val="1000"/>
              </a:spcBef>
              <a:buFont typeface="Franklin Gothic Book" panose="020B0503020102020204" pitchFamily="34" charset="0"/>
              <a:buChar char="■"/>
            </a:pPr>
            <a:endParaRPr lang="fr-FR" sz="2400" i="0" dirty="0"/>
          </a:p>
          <a:p>
            <a:pPr algn="just"/>
            <a:endParaRPr lang="fr-FR" sz="2400" dirty="0"/>
          </a:p>
          <a:p>
            <a:pPr algn="just"/>
            <a:endParaRPr lang="fr-FR" dirty="0"/>
          </a:p>
        </p:txBody>
      </p:sp>
    </p:spTree>
    <p:extLst>
      <p:ext uri="{BB962C8B-B14F-4D97-AF65-F5344CB8AC3E}">
        <p14:creationId xmlns:p14="http://schemas.microsoft.com/office/powerpoint/2010/main" val="209404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a:bodyPr>
          <a:lstStyle/>
          <a:p>
            <a:r>
              <a:rPr lang="fr-FR" sz="3600" b="1" dirty="0" smtClean="0"/>
              <a:t>Introduction : quelques rappels</a:t>
            </a:r>
            <a:r>
              <a:rPr lang="is-IS" sz="3600" b="1" dirty="0" smtClean="0"/>
              <a:t>…</a:t>
            </a:r>
            <a:endParaRPr lang="fr-FR" sz="3600" b="1" dirty="0"/>
          </a:p>
        </p:txBody>
      </p:sp>
      <p:sp>
        <p:nvSpPr>
          <p:cNvPr id="8" name="Rectangle à coins arrondis 7"/>
          <p:cNvSpPr/>
          <p:nvPr/>
        </p:nvSpPr>
        <p:spPr bwMode="auto">
          <a:xfrm>
            <a:off x="1618690" y="1460977"/>
            <a:ext cx="9266237" cy="3835499"/>
          </a:xfrm>
          <a:prstGeom prst="roundRect">
            <a:avLst>
              <a:gd name="adj" fmla="val 5203"/>
            </a:avLst>
          </a:prstGeom>
          <a:noFill/>
          <a:ln w="3810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9" name="Ellipse 8"/>
          <p:cNvSpPr/>
          <p:nvPr/>
        </p:nvSpPr>
        <p:spPr>
          <a:xfrm>
            <a:off x="1792289" y="1462328"/>
            <a:ext cx="9145015" cy="63977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2400" b="1" kern="1200" dirty="0" smtClean="0">
                <a:solidFill>
                  <a:schemeClr val="tx1"/>
                </a:solidFill>
              </a:rPr>
              <a:t>Socle commun de connaissances de compétences et de culture</a:t>
            </a:r>
            <a:endParaRPr lang="fr-FR" sz="2400" b="1" kern="1200" dirty="0">
              <a:solidFill>
                <a:schemeClr val="tx1"/>
              </a:solidFill>
            </a:endParaRPr>
          </a:p>
        </p:txBody>
      </p:sp>
      <p:sp>
        <p:nvSpPr>
          <p:cNvPr id="10" name="Ellipse 14"/>
          <p:cNvSpPr/>
          <p:nvPr/>
        </p:nvSpPr>
        <p:spPr>
          <a:xfrm>
            <a:off x="2000676" y="4634035"/>
            <a:ext cx="8496944" cy="82579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2400" b="1" kern="1200" dirty="0" smtClean="0">
                <a:solidFill>
                  <a:schemeClr val="tx1"/>
                </a:solidFill>
              </a:rPr>
              <a:t>Interdisciplinarité – Education scientifique et technologique</a:t>
            </a:r>
            <a:endParaRPr lang="fr-FR" sz="2400" b="1" kern="1200" dirty="0">
              <a:solidFill>
                <a:schemeClr val="tx1"/>
              </a:solidFill>
            </a:endParaRPr>
          </a:p>
        </p:txBody>
      </p:sp>
      <p:grpSp>
        <p:nvGrpSpPr>
          <p:cNvPr id="11" name="Groupe 38"/>
          <p:cNvGrpSpPr/>
          <p:nvPr/>
        </p:nvGrpSpPr>
        <p:grpSpPr>
          <a:xfrm>
            <a:off x="5064455" y="2573677"/>
            <a:ext cx="1872000" cy="1476000"/>
            <a:chOff x="3265324" y="2161842"/>
            <a:chExt cx="1190017" cy="1190017"/>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12" name="Ellipse 25"/>
            <p:cNvSpPr/>
            <p:nvPr/>
          </p:nvSpPr>
          <p:spPr>
            <a:xfrm>
              <a:off x="3265324" y="2161842"/>
              <a:ext cx="1190017" cy="1190017"/>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13" name="Ellipse 4"/>
            <p:cNvSpPr/>
            <p:nvPr/>
          </p:nvSpPr>
          <p:spPr>
            <a:xfrm>
              <a:off x="3390828" y="2479614"/>
              <a:ext cx="953556" cy="594999"/>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800" b="1" i="1" dirty="0" smtClean="0">
                  <a:solidFill>
                    <a:schemeClr val="tx1"/>
                  </a:solidFill>
                </a:rPr>
                <a:t>Sciences et technologie</a:t>
              </a:r>
              <a:endParaRPr lang="fr-FR" sz="1800" b="1" i="1" dirty="0">
                <a:solidFill>
                  <a:schemeClr val="tx1"/>
                </a:solidFill>
              </a:endParaRPr>
            </a:p>
          </p:txBody>
        </p:sp>
      </p:grpSp>
      <p:sp>
        <p:nvSpPr>
          <p:cNvPr id="14" name="Flèche droite 16"/>
          <p:cNvSpPr/>
          <p:nvPr/>
        </p:nvSpPr>
        <p:spPr>
          <a:xfrm>
            <a:off x="3454383" y="2942039"/>
            <a:ext cx="1610072" cy="858127"/>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36000" bIns="45720" numCol="1" rtlCol="0" anchor="t" anchorCtr="0" compatLnSpc="1">
            <a:prstTxWarp prst="textNoShape">
              <a:avLst/>
            </a:prstTxWarp>
          </a:bodyPr>
          <a:lstStyle/>
          <a:p>
            <a:pPr algn="ctr" defTabSz="914400" fontAlgn="base">
              <a:spcBef>
                <a:spcPct val="0"/>
              </a:spcBef>
              <a:spcAft>
                <a:spcPct val="0"/>
              </a:spcAft>
            </a:pPr>
            <a:r>
              <a:rPr lang="fr-FR" sz="1400" b="1" dirty="0">
                <a:solidFill>
                  <a:schemeClr val="tx1"/>
                </a:solidFill>
              </a:rPr>
              <a:t>Cohérence et progression</a:t>
            </a:r>
          </a:p>
        </p:txBody>
      </p:sp>
      <p:sp>
        <p:nvSpPr>
          <p:cNvPr id="15" name="Flèche droite 16"/>
          <p:cNvSpPr/>
          <p:nvPr/>
        </p:nvSpPr>
        <p:spPr>
          <a:xfrm>
            <a:off x="6936455" y="2942039"/>
            <a:ext cx="1540235" cy="843979"/>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36000" tIns="0" rIns="36000" bIns="45720" numCol="1" rtlCol="0" anchor="t" anchorCtr="0" compatLnSpc="1">
            <a:prstTxWarp prst="textNoShape">
              <a:avLst/>
            </a:prstTxWarp>
          </a:bodyPr>
          <a:lstStyle/>
          <a:p>
            <a:pPr algn="ctr" defTabSz="914400" fontAlgn="base">
              <a:spcBef>
                <a:spcPct val="0"/>
              </a:spcBef>
              <a:spcAft>
                <a:spcPct val="0"/>
              </a:spcAft>
            </a:pPr>
            <a:r>
              <a:rPr lang="fr-FR" sz="1400" b="1" dirty="0">
                <a:solidFill>
                  <a:schemeClr val="tx1"/>
                </a:solidFill>
              </a:rPr>
              <a:t>Cohérence et progression</a:t>
            </a:r>
          </a:p>
        </p:txBody>
      </p:sp>
      <p:sp>
        <p:nvSpPr>
          <p:cNvPr id="17" name="ZoneTexte 16"/>
          <p:cNvSpPr txBox="1"/>
          <p:nvPr/>
        </p:nvSpPr>
        <p:spPr>
          <a:xfrm>
            <a:off x="5133415" y="4079603"/>
            <a:ext cx="1803040" cy="307777"/>
          </a:xfrm>
          <a:prstGeom prst="rect">
            <a:avLst/>
          </a:prstGeom>
          <a:noFill/>
        </p:spPr>
        <p:txBody>
          <a:bodyPr wrap="square" rtlCol="0">
            <a:spAutoFit/>
          </a:bodyPr>
          <a:lstStyle/>
          <a:p>
            <a:pPr algn="ctr"/>
            <a:r>
              <a:rPr lang="fr-FR" sz="1400" dirty="0" smtClean="0"/>
              <a:t>Cycle de consolidation</a:t>
            </a:r>
            <a:endParaRPr lang="fr-FR" sz="1400" dirty="0"/>
          </a:p>
        </p:txBody>
      </p:sp>
      <p:grpSp>
        <p:nvGrpSpPr>
          <p:cNvPr id="18" name="Groupe 4"/>
          <p:cNvGrpSpPr/>
          <p:nvPr/>
        </p:nvGrpSpPr>
        <p:grpSpPr>
          <a:xfrm>
            <a:off x="1754001" y="2420587"/>
            <a:ext cx="1803040" cy="2214874"/>
            <a:chOff x="430586" y="2181886"/>
            <a:chExt cx="1803040" cy="2214874"/>
          </a:xfrm>
        </p:grpSpPr>
        <p:grpSp>
          <p:nvGrpSpPr>
            <p:cNvPr id="19" name="Groupe 42"/>
            <p:cNvGrpSpPr/>
            <p:nvPr/>
          </p:nvGrpSpPr>
          <p:grpSpPr>
            <a:xfrm>
              <a:off x="533245" y="2496976"/>
              <a:ext cx="1597723" cy="1152000"/>
              <a:chOff x="1217032" y="2115401"/>
              <a:chExt cx="1381699" cy="1282898"/>
            </a:xfrm>
            <a:solidFill>
              <a:schemeClr val="accent3">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22" name="Ellipse 11"/>
              <p:cNvSpPr/>
              <p:nvPr/>
            </p:nvSpPr>
            <p:spPr>
              <a:xfrm>
                <a:off x="1217032" y="2115401"/>
                <a:ext cx="1381699" cy="1282898"/>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23" name="Ellipse 18"/>
              <p:cNvSpPr/>
              <p:nvPr/>
            </p:nvSpPr>
            <p:spPr>
              <a:xfrm>
                <a:off x="1302885" y="2377944"/>
                <a:ext cx="1295846" cy="907146"/>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800" b="1" i="1" dirty="0" smtClean="0">
                    <a:solidFill>
                      <a:schemeClr val="tx1"/>
                    </a:solidFill>
                  </a:rPr>
                  <a:t>Questionner le monde</a:t>
                </a:r>
                <a:endParaRPr lang="fr-FR" sz="1800" b="1" i="1" dirty="0">
                  <a:solidFill>
                    <a:schemeClr val="tx1"/>
                  </a:solidFill>
                </a:endParaRPr>
              </a:p>
            </p:txBody>
          </p:sp>
        </p:grpSp>
        <p:sp>
          <p:nvSpPr>
            <p:cNvPr id="20" name="ZoneTexte 19"/>
            <p:cNvSpPr txBox="1"/>
            <p:nvPr/>
          </p:nvSpPr>
          <p:spPr>
            <a:xfrm>
              <a:off x="430586" y="3658096"/>
              <a:ext cx="1803040" cy="738664"/>
            </a:xfrm>
            <a:prstGeom prst="rect">
              <a:avLst/>
            </a:prstGeom>
            <a:noFill/>
          </p:spPr>
          <p:txBody>
            <a:bodyPr wrap="square" rtlCol="0">
              <a:spAutoFit/>
            </a:bodyPr>
            <a:lstStyle/>
            <a:p>
              <a:pPr algn="ctr"/>
              <a:r>
                <a:rPr lang="fr-FR" sz="1400" dirty="0" smtClean="0"/>
                <a:t>Cycle des apprentissages fondamentaux</a:t>
              </a:r>
              <a:endParaRPr lang="fr-FR" sz="1400" dirty="0"/>
            </a:p>
          </p:txBody>
        </p:sp>
        <p:sp>
          <p:nvSpPr>
            <p:cNvPr id="21" name="ZoneTexte 20"/>
            <p:cNvSpPr txBox="1"/>
            <p:nvPr/>
          </p:nvSpPr>
          <p:spPr>
            <a:xfrm>
              <a:off x="771525" y="2181886"/>
              <a:ext cx="1162050" cy="338554"/>
            </a:xfrm>
            <a:prstGeom prst="rect">
              <a:avLst/>
            </a:prstGeom>
            <a:noFill/>
          </p:spPr>
          <p:txBody>
            <a:bodyPr wrap="square" rtlCol="0">
              <a:spAutoFit/>
            </a:bodyPr>
            <a:lstStyle/>
            <a:p>
              <a:pPr algn="ctr"/>
              <a:r>
                <a:rPr lang="fr-FR" sz="1600" dirty="0" smtClean="0"/>
                <a:t>C 2</a:t>
              </a:r>
              <a:endParaRPr lang="fr-FR" sz="1600" dirty="0"/>
            </a:p>
          </p:txBody>
        </p:sp>
      </p:grpSp>
      <p:sp>
        <p:nvSpPr>
          <p:cNvPr id="24" name="ZoneTexte 23"/>
          <p:cNvSpPr txBox="1"/>
          <p:nvPr/>
        </p:nvSpPr>
        <p:spPr>
          <a:xfrm>
            <a:off x="5419430" y="2247625"/>
            <a:ext cx="1162050" cy="338554"/>
          </a:xfrm>
          <a:prstGeom prst="rect">
            <a:avLst/>
          </a:prstGeom>
          <a:noFill/>
        </p:spPr>
        <p:txBody>
          <a:bodyPr wrap="square" rtlCol="0">
            <a:spAutoFit/>
          </a:bodyPr>
          <a:lstStyle/>
          <a:p>
            <a:pPr algn="ctr"/>
            <a:r>
              <a:rPr lang="fr-FR" sz="1600" dirty="0" smtClean="0"/>
              <a:t>C 3</a:t>
            </a:r>
            <a:endParaRPr lang="fr-FR" sz="1600" dirty="0"/>
          </a:p>
        </p:txBody>
      </p:sp>
      <p:grpSp>
        <p:nvGrpSpPr>
          <p:cNvPr id="25" name="Groupe 5"/>
          <p:cNvGrpSpPr/>
          <p:nvPr/>
        </p:nvGrpSpPr>
        <p:grpSpPr>
          <a:xfrm>
            <a:off x="8476690" y="2001123"/>
            <a:ext cx="2157830" cy="2817144"/>
            <a:chOff x="7153275" y="1762422"/>
            <a:chExt cx="2157830" cy="2817144"/>
          </a:xfrm>
        </p:grpSpPr>
        <p:grpSp>
          <p:nvGrpSpPr>
            <p:cNvPr id="26" name="Groupe 46"/>
            <p:cNvGrpSpPr/>
            <p:nvPr/>
          </p:nvGrpSpPr>
          <p:grpSpPr>
            <a:xfrm>
              <a:off x="7153275" y="2100976"/>
              <a:ext cx="2091475" cy="1944000"/>
              <a:chOff x="5076103" y="2013090"/>
              <a:chExt cx="1473360" cy="1487521"/>
            </a:xfrm>
            <a:solidFill>
              <a:schemeClr val="accent6">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29" name="Ellipse 19"/>
              <p:cNvSpPr/>
              <p:nvPr/>
            </p:nvSpPr>
            <p:spPr>
              <a:xfrm>
                <a:off x="5076103" y="2013090"/>
                <a:ext cx="1473360" cy="1487521"/>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30" name="Ellipse 10"/>
              <p:cNvSpPr/>
              <p:nvPr/>
            </p:nvSpPr>
            <p:spPr>
              <a:xfrm>
                <a:off x="5170043" y="2362120"/>
                <a:ext cx="1329724" cy="806324"/>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smtClean="0">
                    <a:solidFill>
                      <a:schemeClr val="tx1"/>
                    </a:solidFill>
                  </a:rPr>
                  <a:t>SVT</a:t>
                </a:r>
                <a:endParaRPr lang="fr-FR" sz="1600" b="1" i="1" dirty="0">
                  <a:solidFill>
                    <a:schemeClr val="tx1"/>
                  </a:solidFill>
                </a:endParaRPr>
              </a:p>
              <a:p>
                <a:pPr algn="ctr" defTabSz="914400" fontAlgn="base">
                  <a:spcBef>
                    <a:spcPct val="0"/>
                  </a:spcBef>
                  <a:spcAft>
                    <a:spcPct val="0"/>
                  </a:spcAft>
                </a:pPr>
                <a:r>
                  <a:rPr lang="fr-FR" sz="1600" b="1" i="1" dirty="0" smtClean="0">
                    <a:solidFill>
                      <a:schemeClr val="tx1"/>
                    </a:solidFill>
                  </a:rPr>
                  <a:t>TECHNOLOGIE</a:t>
                </a:r>
              </a:p>
              <a:p>
                <a:pPr algn="ctr" defTabSz="914400" fontAlgn="base">
                  <a:spcBef>
                    <a:spcPct val="0"/>
                  </a:spcBef>
                  <a:spcAft>
                    <a:spcPct val="0"/>
                  </a:spcAft>
                </a:pPr>
                <a:r>
                  <a:rPr lang="fr-FR" sz="1600" b="1" i="1" dirty="0" smtClean="0"/>
                  <a:t>PHYSIQUE-CHIMIE</a:t>
                </a:r>
                <a:endParaRPr lang="fr-FR" sz="1600" b="1" i="1" dirty="0">
                  <a:solidFill>
                    <a:schemeClr val="tx1"/>
                  </a:solidFill>
                </a:endParaRPr>
              </a:p>
            </p:txBody>
          </p:sp>
        </p:grpSp>
        <p:sp>
          <p:nvSpPr>
            <p:cNvPr id="27" name="ZoneTexte 26"/>
            <p:cNvSpPr txBox="1"/>
            <p:nvPr/>
          </p:nvSpPr>
          <p:spPr>
            <a:xfrm>
              <a:off x="7219630" y="4056346"/>
              <a:ext cx="2091475" cy="523220"/>
            </a:xfrm>
            <a:prstGeom prst="rect">
              <a:avLst/>
            </a:prstGeom>
            <a:noFill/>
          </p:spPr>
          <p:txBody>
            <a:bodyPr wrap="square" rtlCol="0">
              <a:spAutoFit/>
            </a:bodyPr>
            <a:lstStyle/>
            <a:p>
              <a:pPr algn="ctr"/>
              <a:r>
                <a:rPr lang="fr-FR" sz="1400" dirty="0" smtClean="0"/>
                <a:t>Cycle des approfondissements</a:t>
              </a:r>
              <a:endParaRPr lang="fr-FR" sz="1400" dirty="0"/>
            </a:p>
          </p:txBody>
        </p:sp>
        <p:sp>
          <p:nvSpPr>
            <p:cNvPr id="28" name="ZoneTexte 27"/>
            <p:cNvSpPr txBox="1"/>
            <p:nvPr/>
          </p:nvSpPr>
          <p:spPr>
            <a:xfrm>
              <a:off x="7617987" y="1762422"/>
              <a:ext cx="1162050" cy="338554"/>
            </a:xfrm>
            <a:prstGeom prst="rect">
              <a:avLst/>
            </a:prstGeom>
            <a:noFill/>
          </p:spPr>
          <p:txBody>
            <a:bodyPr wrap="square" rtlCol="0">
              <a:spAutoFit/>
            </a:bodyPr>
            <a:lstStyle/>
            <a:p>
              <a:pPr algn="ctr"/>
              <a:r>
                <a:rPr lang="fr-FR" sz="1600" dirty="0" smtClean="0"/>
                <a:t>C 4</a:t>
              </a:r>
              <a:endParaRPr lang="fr-FR" sz="1600" dirty="0"/>
            </a:p>
          </p:txBody>
        </p:sp>
      </p:grpSp>
      <p:pic>
        <p:nvPicPr>
          <p:cNvPr id="32" name="Image 3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3" name="Rectangle 2"/>
          <p:cNvSpPr/>
          <p:nvPr/>
        </p:nvSpPr>
        <p:spPr>
          <a:xfrm>
            <a:off x="3896139" y="6561556"/>
            <a:ext cx="8295861" cy="261610"/>
          </a:xfrm>
          <a:prstGeom prst="rect">
            <a:avLst/>
          </a:prstGeom>
        </p:spPr>
        <p:txBody>
          <a:bodyPr wrap="none">
            <a:spAutoFit/>
          </a:bodyPr>
          <a:lstStyle/>
          <a:p>
            <a:r>
              <a:rPr lang="fr-FR" sz="1100" i="1" dirty="0">
                <a:solidFill>
                  <a:srgbClr val="373737"/>
                </a:solidFill>
                <a:latin typeface="Arial" charset="0"/>
                <a:ea typeface="Arial" charset="0"/>
                <a:cs typeface="Arial" charset="0"/>
              </a:rPr>
              <a:t>d</a:t>
            </a:r>
            <a:r>
              <a:rPr lang="fr-FR" sz="1100" i="1" dirty="0" smtClean="0">
                <a:solidFill>
                  <a:srgbClr val="373737"/>
                </a:solidFill>
                <a:latin typeface="Arial" charset="0"/>
                <a:ea typeface="Arial" charset="0"/>
                <a:cs typeface="Arial" charset="0"/>
              </a:rPr>
              <a:t>’après Dominique </a:t>
            </a:r>
            <a:r>
              <a:rPr lang="fr-FR" sz="1100" i="1" dirty="0" err="1">
                <a:solidFill>
                  <a:srgbClr val="373737"/>
                </a:solidFill>
                <a:latin typeface="Arial" charset="0"/>
                <a:ea typeface="Arial" charset="0"/>
                <a:cs typeface="Arial" charset="0"/>
              </a:rPr>
              <a:t>Petrella</a:t>
            </a:r>
            <a:r>
              <a:rPr lang="fr-FR" sz="1100" i="1" dirty="0">
                <a:solidFill>
                  <a:srgbClr val="373737"/>
                </a:solidFill>
                <a:latin typeface="Arial" charset="0"/>
                <a:ea typeface="Arial" charset="0"/>
                <a:cs typeface="Arial" charset="0"/>
              </a:rPr>
              <a:t>, IA-IPR STI, académie de </a:t>
            </a:r>
            <a:r>
              <a:rPr lang="fr-FR" sz="1100" i="1" dirty="0" smtClean="0">
                <a:solidFill>
                  <a:srgbClr val="373737"/>
                </a:solidFill>
                <a:latin typeface="Arial" charset="0"/>
                <a:ea typeface="Arial" charset="0"/>
                <a:cs typeface="Arial" charset="0"/>
              </a:rPr>
              <a:t>Versailles - </a:t>
            </a:r>
            <a:r>
              <a:rPr lang="fr-FR" sz="1100" i="1" dirty="0">
                <a:latin typeface="Arial" charset="0"/>
                <a:ea typeface="Arial" charset="0"/>
                <a:cs typeface="Arial" charset="0"/>
              </a:rPr>
              <a:t>Les programmes Un double défi interdisciplinaire et inter-degrés</a:t>
            </a:r>
            <a:endParaRPr lang="fr-FR" sz="1100" i="1" dirty="0">
              <a:latin typeface="Arial" charset="0"/>
              <a:ea typeface="Arial" charset="0"/>
              <a:cs typeface="Arial" charset="0"/>
            </a:endParaRPr>
          </a:p>
        </p:txBody>
      </p:sp>
    </p:spTree>
    <p:extLst>
      <p:ext uri="{BB962C8B-B14F-4D97-AF65-F5344CB8AC3E}">
        <p14:creationId xmlns:p14="http://schemas.microsoft.com/office/powerpoint/2010/main" val="13539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a:bodyPr>
          <a:lstStyle/>
          <a:p>
            <a:r>
              <a:rPr lang="fr-FR" sz="3600" b="1" dirty="0"/>
              <a:t>Introduction : quelques rappels</a:t>
            </a:r>
            <a:r>
              <a:rPr lang="is-IS" sz="3600" b="1" dirty="0"/>
              <a:t>…</a:t>
            </a:r>
            <a:endParaRPr lang="fr-FR" sz="3600" b="1" dirty="0"/>
          </a:p>
        </p:txBody>
      </p:sp>
      <p:grpSp>
        <p:nvGrpSpPr>
          <p:cNvPr id="32" name="Groupe 42"/>
          <p:cNvGrpSpPr/>
          <p:nvPr/>
        </p:nvGrpSpPr>
        <p:grpSpPr>
          <a:xfrm>
            <a:off x="5237726" y="878716"/>
            <a:ext cx="1732860" cy="1202667"/>
            <a:chOff x="3265324" y="2161842"/>
            <a:chExt cx="1190017" cy="1190017"/>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33" name="Ellipse 25"/>
            <p:cNvSpPr/>
            <p:nvPr/>
          </p:nvSpPr>
          <p:spPr>
            <a:xfrm>
              <a:off x="3265324" y="2161842"/>
              <a:ext cx="1190017" cy="1190017"/>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34" name="Ellipse 4"/>
            <p:cNvSpPr/>
            <p:nvPr/>
          </p:nvSpPr>
          <p:spPr>
            <a:xfrm>
              <a:off x="3390828" y="2337188"/>
              <a:ext cx="953556" cy="841469"/>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a:solidFill>
                    <a:schemeClr val="tx1"/>
                  </a:solidFill>
                </a:rPr>
                <a:t>Programmes de S&amp;T </a:t>
              </a:r>
            </a:p>
            <a:p>
              <a:pPr algn="ctr" defTabSz="914400" fontAlgn="base">
                <a:spcBef>
                  <a:spcPct val="0"/>
                </a:spcBef>
                <a:spcAft>
                  <a:spcPct val="0"/>
                </a:spcAft>
              </a:pPr>
              <a:r>
                <a:rPr lang="fr-FR" sz="1600" b="1" i="1" dirty="0">
                  <a:solidFill>
                    <a:schemeClr val="tx1"/>
                  </a:solidFill>
                </a:rPr>
                <a:t>Cycle C3</a:t>
              </a:r>
            </a:p>
          </p:txBody>
        </p:sp>
      </p:grpSp>
      <p:grpSp>
        <p:nvGrpSpPr>
          <p:cNvPr id="35" name="Groupe 45"/>
          <p:cNvGrpSpPr/>
          <p:nvPr/>
        </p:nvGrpSpPr>
        <p:grpSpPr>
          <a:xfrm>
            <a:off x="7856724" y="688049"/>
            <a:ext cx="1806005" cy="1584000"/>
            <a:chOff x="4665460" y="2013089"/>
            <a:chExt cx="1374416" cy="1487521"/>
          </a:xfrm>
          <a:solidFill>
            <a:schemeClr val="accent6">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36" name="Ellipse 19"/>
            <p:cNvSpPr/>
            <p:nvPr/>
          </p:nvSpPr>
          <p:spPr>
            <a:xfrm>
              <a:off x="4665460" y="2013089"/>
              <a:ext cx="1374416" cy="1487521"/>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37" name="Ellipse 10"/>
            <p:cNvSpPr/>
            <p:nvPr/>
          </p:nvSpPr>
          <p:spPr>
            <a:xfrm>
              <a:off x="4766361" y="2091021"/>
              <a:ext cx="1205909" cy="1297003"/>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a:solidFill>
                    <a:schemeClr val="tx1"/>
                  </a:solidFill>
                </a:rPr>
                <a:t>Programmes</a:t>
              </a:r>
            </a:p>
            <a:p>
              <a:pPr algn="ctr" defTabSz="914400" fontAlgn="base">
                <a:spcBef>
                  <a:spcPct val="0"/>
                </a:spcBef>
                <a:spcAft>
                  <a:spcPct val="0"/>
                </a:spcAft>
              </a:pPr>
              <a:r>
                <a:rPr lang="fr-FR" sz="1600" b="1" i="1" dirty="0">
                  <a:solidFill>
                    <a:schemeClr val="tx1"/>
                  </a:solidFill>
                </a:rPr>
                <a:t>SVT</a:t>
              </a:r>
            </a:p>
            <a:p>
              <a:pPr algn="ctr" defTabSz="914400" fontAlgn="base">
                <a:spcBef>
                  <a:spcPct val="0"/>
                </a:spcBef>
                <a:spcAft>
                  <a:spcPct val="0"/>
                </a:spcAft>
              </a:pPr>
              <a:r>
                <a:rPr lang="fr-FR" sz="1600" b="1" i="1" dirty="0">
                  <a:solidFill>
                    <a:schemeClr val="tx1"/>
                  </a:solidFill>
                </a:rPr>
                <a:t>PC</a:t>
              </a:r>
            </a:p>
            <a:p>
              <a:pPr algn="ctr" defTabSz="914400" fontAlgn="base">
                <a:spcBef>
                  <a:spcPct val="0"/>
                </a:spcBef>
                <a:spcAft>
                  <a:spcPct val="0"/>
                </a:spcAft>
              </a:pPr>
              <a:r>
                <a:rPr lang="fr-FR" sz="1600" b="1" i="1" dirty="0">
                  <a:solidFill>
                    <a:schemeClr val="tx1"/>
                  </a:solidFill>
                </a:rPr>
                <a:t>TECHNO</a:t>
              </a:r>
            </a:p>
            <a:p>
              <a:pPr algn="ctr" defTabSz="914400" fontAlgn="base">
                <a:spcBef>
                  <a:spcPct val="0"/>
                </a:spcBef>
                <a:spcAft>
                  <a:spcPct val="0"/>
                </a:spcAft>
              </a:pPr>
              <a:r>
                <a:rPr lang="fr-FR" sz="1600" b="1" i="1" dirty="0">
                  <a:solidFill>
                    <a:schemeClr val="tx1"/>
                  </a:solidFill>
                </a:rPr>
                <a:t> Cycle 4</a:t>
              </a:r>
            </a:p>
          </p:txBody>
        </p:sp>
      </p:grpSp>
      <p:sp>
        <p:nvSpPr>
          <p:cNvPr id="38" name="Flèche droite 16"/>
          <p:cNvSpPr/>
          <p:nvPr/>
        </p:nvSpPr>
        <p:spPr>
          <a:xfrm>
            <a:off x="4383063" y="1178864"/>
            <a:ext cx="854663" cy="602371"/>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sz="1400" b="1" dirty="0">
              <a:solidFill>
                <a:schemeClr val="tx1"/>
              </a:solidFill>
            </a:endParaRPr>
          </a:p>
        </p:txBody>
      </p:sp>
      <p:grpSp>
        <p:nvGrpSpPr>
          <p:cNvPr id="39" name="Groupe 49"/>
          <p:cNvGrpSpPr/>
          <p:nvPr/>
        </p:nvGrpSpPr>
        <p:grpSpPr>
          <a:xfrm>
            <a:off x="2868736" y="1011799"/>
            <a:ext cx="1478970" cy="938667"/>
            <a:chOff x="1777924" y="2116881"/>
            <a:chExt cx="1381699" cy="1282898"/>
          </a:xfrm>
          <a:solidFill>
            <a:schemeClr val="accent3">
              <a:lumMod val="60000"/>
              <a:lumOff val="40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0" name="Ellipse 11"/>
            <p:cNvSpPr/>
            <p:nvPr/>
          </p:nvSpPr>
          <p:spPr>
            <a:xfrm>
              <a:off x="1777924" y="2116881"/>
              <a:ext cx="1381699" cy="1282898"/>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41" name="Ellipse 18"/>
            <p:cNvSpPr/>
            <p:nvPr/>
          </p:nvSpPr>
          <p:spPr>
            <a:xfrm>
              <a:off x="1853426" y="2356830"/>
              <a:ext cx="1279499" cy="907146"/>
            </a:xfrm>
            <a:prstGeom prst="roundRect">
              <a:avLst/>
            </a:prstGeom>
            <a:grp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i="1" dirty="0">
                  <a:solidFill>
                    <a:schemeClr val="tx1"/>
                  </a:solidFill>
                </a:rPr>
                <a:t>Programmes Cycle 2</a:t>
              </a:r>
            </a:p>
          </p:txBody>
        </p:sp>
      </p:grpSp>
      <p:sp>
        <p:nvSpPr>
          <p:cNvPr id="42" name="Flèche droite 16"/>
          <p:cNvSpPr/>
          <p:nvPr/>
        </p:nvSpPr>
        <p:spPr>
          <a:xfrm>
            <a:off x="6970587" y="1178864"/>
            <a:ext cx="870054" cy="602371"/>
          </a:xfrm>
          <a:prstGeom prst="leftRightArrow">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sz="1400" b="1" dirty="0">
              <a:solidFill>
                <a:schemeClr val="tx1"/>
              </a:solidFill>
            </a:endParaRPr>
          </a:p>
        </p:txBody>
      </p:sp>
      <p:grpSp>
        <p:nvGrpSpPr>
          <p:cNvPr id="43" name="Groupe 57"/>
          <p:cNvGrpSpPr/>
          <p:nvPr/>
        </p:nvGrpSpPr>
        <p:grpSpPr>
          <a:xfrm>
            <a:off x="2049438" y="2999884"/>
            <a:ext cx="1476375" cy="1990727"/>
            <a:chOff x="400050" y="3352798"/>
            <a:chExt cx="1476375" cy="1990727"/>
          </a:xfrm>
        </p:grpSpPr>
        <p:grpSp>
          <p:nvGrpSpPr>
            <p:cNvPr id="44" name="Groupe 21"/>
            <p:cNvGrpSpPr/>
            <p:nvPr/>
          </p:nvGrpSpPr>
          <p:grpSpPr>
            <a:xfrm>
              <a:off x="400050" y="3352798"/>
              <a:ext cx="1476375" cy="1990725"/>
              <a:chOff x="3656" y="-4"/>
              <a:chExt cx="1515120" cy="2493217"/>
            </a:xfrm>
            <a:effectLst>
              <a:outerShdw blurRad="50800" dist="38100" dir="2700000" algn="tl" rotWithShape="0">
                <a:prstClr val="black">
                  <a:alpha val="40000"/>
                </a:prstClr>
              </a:outerShdw>
            </a:effectLst>
          </p:grpSpPr>
          <p:sp>
            <p:nvSpPr>
              <p:cNvPr id="46" name="Organigramme : Opération manuelle 40"/>
              <p:cNvSpPr/>
              <p:nvPr/>
            </p:nvSpPr>
            <p:spPr>
              <a:xfrm rot="5400000" flipH="1">
                <a:off x="-446295" y="528145"/>
                <a:ext cx="2493217" cy="1436919"/>
              </a:xfrm>
              <a:prstGeom prst="flowChartManualOperation">
                <a:avLst/>
              </a:prstGeom>
              <a:solidFill>
                <a:srgbClr val="78BBBC"/>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Organigramme : Opération manuelle 4"/>
              <p:cNvSpPr/>
              <p:nvPr/>
            </p:nvSpPr>
            <p:spPr>
              <a:xfrm rot="21600000">
                <a:off x="3656" y="498642"/>
                <a:ext cx="1515120"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6000" tIns="0" rIns="360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Pratiquer des démarches scientifiques et technologiques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45" name="Arrondir un rectangle avec un coin diagonal 3"/>
            <p:cNvSpPr/>
            <p:nvPr/>
          </p:nvSpPr>
          <p:spPr bwMode="auto">
            <a:xfrm>
              <a:off x="761523" y="4942070"/>
              <a:ext cx="648072" cy="401455"/>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D4</a:t>
              </a:r>
            </a:p>
          </p:txBody>
        </p:sp>
      </p:grpSp>
      <p:grpSp>
        <p:nvGrpSpPr>
          <p:cNvPr id="49" name="Groupe 22"/>
          <p:cNvGrpSpPr/>
          <p:nvPr/>
        </p:nvGrpSpPr>
        <p:grpSpPr>
          <a:xfrm>
            <a:off x="3602013" y="2999885"/>
            <a:ext cx="1086591" cy="1990725"/>
            <a:chOff x="1596464" y="-2"/>
            <a:chExt cx="1162496" cy="2493217"/>
          </a:xfrm>
          <a:effectLst>
            <a:outerShdw blurRad="50800" dist="38100" dir="2700000" algn="tl" rotWithShape="0">
              <a:prstClr val="black">
                <a:alpha val="40000"/>
              </a:prstClr>
            </a:outerShdw>
          </a:effectLst>
        </p:grpSpPr>
        <p:sp>
          <p:nvSpPr>
            <p:cNvPr id="51" name="Organigramme : Opération manuelle 38"/>
            <p:cNvSpPr/>
            <p:nvPr/>
          </p:nvSpPr>
          <p:spPr>
            <a:xfrm rot="5400000" flipH="1">
              <a:off x="931104" y="665359"/>
              <a:ext cx="2493217" cy="1162495"/>
            </a:xfrm>
            <a:prstGeom prst="flowChartManualOperation">
              <a:avLst/>
            </a:prstGeom>
            <a:solidFill>
              <a:srgbClr val="78BBBC"/>
            </a:solidFill>
            <a:ln w="9525" cap="flat" cmpd="sng" algn="ctr">
              <a:noFill/>
              <a:prstDash val="solid"/>
              <a:round/>
              <a:headEnd type="none" w="med" len="med"/>
              <a:tailEnd type="none" w="med" len="med"/>
            </a:ln>
            <a:effectLst>
              <a:outerShdw blurRad="149987" dist="250190" dir="8460000" algn="ctr">
                <a:srgbClr val="000000">
                  <a:alpha val="28000"/>
                </a:srgbClr>
              </a:outerShdw>
            </a:effectLst>
          </p:spPr>
        </p:sp>
        <p:sp>
          <p:nvSpPr>
            <p:cNvPr id="52" name="Organigramme : Opération manuelle 6"/>
            <p:cNvSpPr/>
            <p:nvPr/>
          </p:nvSpPr>
          <p:spPr>
            <a:xfrm>
              <a:off x="1596464" y="703826"/>
              <a:ext cx="1162495" cy="1290748"/>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sz="1600" b="1" dirty="0">
                  <a:solidFill>
                    <a:schemeClr val="bg1"/>
                  </a:solidFill>
                  <a:effectLst>
                    <a:outerShdw blurRad="38100" dist="38100" dir="2700000" algn="tl">
                      <a:srgbClr val="000000">
                        <a:alpha val="43137"/>
                      </a:srgbClr>
                    </a:outerShdw>
                  </a:effectLst>
                  <a:latin typeface="Arial Narrow" panose="020B0606020202030204" pitchFamily="34" charset="0"/>
                </a:rPr>
                <a:t>Concevoir, créer, réaliser </a:t>
              </a:r>
            </a:p>
          </p:txBody>
        </p:sp>
      </p:grpSp>
      <p:sp>
        <p:nvSpPr>
          <p:cNvPr id="50" name="Arrondir un rectangle avec un coin diagonal 4"/>
          <p:cNvSpPr/>
          <p:nvPr/>
        </p:nvSpPr>
        <p:spPr bwMode="auto">
          <a:xfrm>
            <a:off x="3761154" y="4639719"/>
            <a:ext cx="792088" cy="614220"/>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D4, D5</a:t>
            </a:r>
          </a:p>
        </p:txBody>
      </p:sp>
      <p:grpSp>
        <p:nvGrpSpPr>
          <p:cNvPr id="53" name="Groupe 59"/>
          <p:cNvGrpSpPr/>
          <p:nvPr/>
        </p:nvGrpSpPr>
        <p:grpSpPr>
          <a:xfrm>
            <a:off x="4810394" y="2999886"/>
            <a:ext cx="1234253" cy="1999873"/>
            <a:chOff x="3080792" y="3352800"/>
            <a:chExt cx="1314467" cy="1999873"/>
          </a:xfrm>
        </p:grpSpPr>
        <p:grpSp>
          <p:nvGrpSpPr>
            <p:cNvPr id="54" name="Groupe 23"/>
            <p:cNvGrpSpPr/>
            <p:nvPr/>
          </p:nvGrpSpPr>
          <p:grpSpPr>
            <a:xfrm>
              <a:off x="3080792" y="3352800"/>
              <a:ext cx="1314467" cy="1990725"/>
              <a:chOff x="2836649" y="-1"/>
              <a:chExt cx="1278355" cy="2493217"/>
            </a:xfrm>
            <a:effectLst>
              <a:outerShdw blurRad="50800" dist="38100" dir="2700000" algn="tl" rotWithShape="0">
                <a:prstClr val="black">
                  <a:alpha val="40000"/>
                </a:prstClr>
              </a:outerShdw>
            </a:effectLst>
          </p:grpSpPr>
          <p:sp>
            <p:nvSpPr>
              <p:cNvPr id="56" name="Organigramme : Opération manuelle 36"/>
              <p:cNvSpPr/>
              <p:nvPr/>
            </p:nvSpPr>
            <p:spPr>
              <a:xfrm rot="5400000" flipH="1">
                <a:off x="2229218" y="607430"/>
                <a:ext cx="2493217" cy="1278355"/>
              </a:xfrm>
              <a:prstGeom prst="flowChartManualOperation">
                <a:avLst/>
              </a:prstGeom>
              <a:solidFill>
                <a:srgbClr val="78BBBC"/>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7" name="Organigramme : Opération manuelle 8"/>
              <p:cNvSpPr/>
              <p:nvPr/>
            </p:nvSpPr>
            <p:spPr>
              <a:xfrm rot="21600000">
                <a:off x="2836649" y="498642"/>
                <a:ext cx="1278355"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6000" tIns="0" rIns="360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S'approprier des outils et des méthodes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55" name="Arrondir un rectangle avec un coin diagonal 5"/>
            <p:cNvSpPr/>
            <p:nvPr/>
          </p:nvSpPr>
          <p:spPr bwMode="auto">
            <a:xfrm>
              <a:off x="3493635" y="4992633"/>
              <a:ext cx="648072" cy="360040"/>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D2</a:t>
              </a:r>
            </a:p>
          </p:txBody>
        </p:sp>
      </p:grpSp>
      <p:grpSp>
        <p:nvGrpSpPr>
          <p:cNvPr id="58" name="Groupe 60"/>
          <p:cNvGrpSpPr/>
          <p:nvPr/>
        </p:nvGrpSpPr>
        <p:grpSpPr>
          <a:xfrm>
            <a:off x="6122337" y="2999887"/>
            <a:ext cx="1128125" cy="1990995"/>
            <a:chOff x="4472949" y="3352801"/>
            <a:chExt cx="1128125" cy="1990995"/>
          </a:xfrm>
        </p:grpSpPr>
        <p:grpSp>
          <p:nvGrpSpPr>
            <p:cNvPr id="59" name="Groupe 24"/>
            <p:cNvGrpSpPr/>
            <p:nvPr/>
          </p:nvGrpSpPr>
          <p:grpSpPr>
            <a:xfrm>
              <a:off x="4472949" y="3352801"/>
              <a:ext cx="1128125" cy="1990725"/>
              <a:chOff x="4192693" y="0"/>
              <a:chExt cx="1225818" cy="2493217"/>
            </a:xfrm>
            <a:effectLst>
              <a:outerShdw blurRad="50800" dist="38100" dir="2700000" algn="tl" rotWithShape="0">
                <a:prstClr val="black">
                  <a:alpha val="40000"/>
                </a:prstClr>
              </a:outerShdw>
            </a:effectLst>
          </p:grpSpPr>
          <p:sp>
            <p:nvSpPr>
              <p:cNvPr id="61" name="Organigramme : Opération manuelle 34"/>
              <p:cNvSpPr/>
              <p:nvPr/>
            </p:nvSpPr>
            <p:spPr>
              <a:xfrm rot="5400000" flipH="1">
                <a:off x="3558994" y="633700"/>
                <a:ext cx="2493217" cy="1225817"/>
              </a:xfrm>
              <a:prstGeom prst="flowChartManualOperation">
                <a:avLst/>
              </a:prstGeom>
              <a:solidFill>
                <a:srgbClr val="78BBBC"/>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2" name="Organigramme : Opération manuelle 10"/>
              <p:cNvSpPr/>
              <p:nvPr/>
            </p:nvSpPr>
            <p:spPr>
              <a:xfrm rot="21600000">
                <a:off x="4192693" y="498642"/>
                <a:ext cx="1225817"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smtClean="0">
                    <a:effectLst>
                      <a:outerShdw blurRad="38100" dist="38100" dir="2700000" algn="tl">
                        <a:srgbClr val="000000">
                          <a:alpha val="43137"/>
                        </a:srgbClr>
                      </a:outerShdw>
                    </a:effectLst>
                  </a:rPr>
                  <a:t>Pratiquer des langages </a:t>
                </a:r>
                <a:endParaRPr lang="fr-FR" sz="1600" b="1" kern="1200" dirty="0">
                  <a:effectLst>
                    <a:outerShdw blurRad="38100" dist="38100" dir="2700000" algn="tl">
                      <a:srgbClr val="000000">
                        <a:alpha val="43137"/>
                      </a:srgbClr>
                    </a:outerShdw>
                  </a:effectLst>
                </a:endParaRPr>
              </a:p>
            </p:txBody>
          </p:sp>
        </p:grpSp>
        <p:sp>
          <p:nvSpPr>
            <p:cNvPr id="60" name="Arrondir un rectangle avec un coin diagonal 6"/>
            <p:cNvSpPr/>
            <p:nvPr/>
          </p:nvSpPr>
          <p:spPr bwMode="auto">
            <a:xfrm>
              <a:off x="4766537" y="4983756"/>
              <a:ext cx="648072" cy="360040"/>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D1</a:t>
              </a:r>
            </a:p>
          </p:txBody>
        </p:sp>
      </p:grpSp>
      <p:grpSp>
        <p:nvGrpSpPr>
          <p:cNvPr id="63" name="Groupe 61"/>
          <p:cNvGrpSpPr/>
          <p:nvPr/>
        </p:nvGrpSpPr>
        <p:grpSpPr>
          <a:xfrm>
            <a:off x="7348154" y="2999886"/>
            <a:ext cx="1130660" cy="2013208"/>
            <a:chOff x="5698765" y="3352800"/>
            <a:chExt cx="1198451" cy="2013208"/>
          </a:xfrm>
        </p:grpSpPr>
        <p:grpSp>
          <p:nvGrpSpPr>
            <p:cNvPr id="64" name="Groupe 25"/>
            <p:cNvGrpSpPr/>
            <p:nvPr/>
          </p:nvGrpSpPr>
          <p:grpSpPr>
            <a:xfrm>
              <a:off x="5698765" y="3352800"/>
              <a:ext cx="1198451" cy="1990725"/>
              <a:chOff x="5496199" y="-1"/>
              <a:chExt cx="1258675" cy="2493217"/>
            </a:xfrm>
            <a:effectLst>
              <a:outerShdw blurRad="50800" dist="38100" dir="2700000" algn="tl" rotWithShape="0">
                <a:prstClr val="black">
                  <a:alpha val="40000"/>
                </a:prstClr>
              </a:outerShdw>
            </a:effectLst>
          </p:grpSpPr>
          <p:sp>
            <p:nvSpPr>
              <p:cNvPr id="66" name="Organigramme : Opération manuelle 32"/>
              <p:cNvSpPr/>
              <p:nvPr/>
            </p:nvSpPr>
            <p:spPr>
              <a:xfrm rot="5400000" flipH="1">
                <a:off x="4878928" y="617271"/>
                <a:ext cx="2493217" cy="1258674"/>
              </a:xfrm>
              <a:prstGeom prst="flowChartManualOperation">
                <a:avLst/>
              </a:prstGeom>
              <a:solidFill>
                <a:srgbClr val="78BBBC"/>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7" name="Organigramme : Opération manuelle 12"/>
              <p:cNvSpPr/>
              <p:nvPr/>
            </p:nvSpPr>
            <p:spPr>
              <a:xfrm rot="21600000">
                <a:off x="5496199" y="498643"/>
                <a:ext cx="1258674"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Mobiliser des outils numériques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65" name="Arrondir un rectangle avec un coin diagonal 7"/>
            <p:cNvSpPr/>
            <p:nvPr/>
          </p:nvSpPr>
          <p:spPr bwMode="auto">
            <a:xfrm>
              <a:off x="6091256" y="5005968"/>
              <a:ext cx="648072" cy="360040"/>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D5</a:t>
              </a:r>
            </a:p>
          </p:txBody>
        </p:sp>
      </p:grpSp>
      <p:grpSp>
        <p:nvGrpSpPr>
          <p:cNvPr id="68" name="Groupe 62"/>
          <p:cNvGrpSpPr/>
          <p:nvPr/>
        </p:nvGrpSpPr>
        <p:grpSpPr>
          <a:xfrm>
            <a:off x="8580164" y="2999886"/>
            <a:ext cx="1237840" cy="2026543"/>
            <a:chOff x="7013656" y="3352800"/>
            <a:chExt cx="1320721" cy="2026543"/>
          </a:xfrm>
        </p:grpSpPr>
        <p:grpSp>
          <p:nvGrpSpPr>
            <p:cNvPr id="69" name="Groupe 26"/>
            <p:cNvGrpSpPr/>
            <p:nvPr/>
          </p:nvGrpSpPr>
          <p:grpSpPr>
            <a:xfrm>
              <a:off x="7013656" y="3352800"/>
              <a:ext cx="1320721" cy="1990725"/>
              <a:chOff x="6832563" y="-1"/>
              <a:chExt cx="1395730" cy="2493217"/>
            </a:xfrm>
            <a:effectLst>
              <a:outerShdw blurRad="50800" dist="38100" dir="2700000" algn="tl" rotWithShape="0">
                <a:prstClr val="black">
                  <a:alpha val="40000"/>
                </a:prstClr>
              </a:outerShdw>
            </a:effectLst>
          </p:grpSpPr>
          <p:sp>
            <p:nvSpPr>
              <p:cNvPr id="71" name="Organigramme : Opération manuelle 30"/>
              <p:cNvSpPr/>
              <p:nvPr/>
            </p:nvSpPr>
            <p:spPr>
              <a:xfrm rot="5400000" flipH="1">
                <a:off x="6283820" y="548744"/>
                <a:ext cx="2493217" cy="1395728"/>
              </a:xfrm>
              <a:prstGeom prst="flowChartManualOperation">
                <a:avLst/>
              </a:prstGeom>
              <a:solidFill>
                <a:srgbClr val="78BBBC"/>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2" name="Organigramme : Opération manuelle 14"/>
              <p:cNvSpPr/>
              <p:nvPr/>
            </p:nvSpPr>
            <p:spPr>
              <a:xfrm rot="21600000">
                <a:off x="6832563" y="498643"/>
                <a:ext cx="1395728"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latin typeface="Arial Narrow" panose="020B0606020202030204" pitchFamily="34" charset="0"/>
                  </a:rPr>
                  <a:t>Adopter un comportement éthique et responsable </a:t>
                </a:r>
                <a:endParaRPr lang="fr-FR" sz="1600" b="1" kern="1200" dirty="0">
                  <a:effectLst>
                    <a:outerShdw blurRad="38100" dist="38100" dir="2700000" algn="tl">
                      <a:srgbClr val="000000">
                        <a:alpha val="43137"/>
                      </a:srgbClr>
                    </a:outerShdw>
                  </a:effectLst>
                  <a:latin typeface="Arial Narrow" panose="020B0606020202030204" pitchFamily="34" charset="0"/>
                </a:endParaRPr>
              </a:p>
            </p:txBody>
          </p:sp>
        </p:grpSp>
        <p:sp>
          <p:nvSpPr>
            <p:cNvPr id="70" name="Arrondir un rectangle avec un coin diagonal 8"/>
            <p:cNvSpPr/>
            <p:nvPr/>
          </p:nvSpPr>
          <p:spPr bwMode="auto">
            <a:xfrm>
              <a:off x="7351396" y="5019303"/>
              <a:ext cx="900100" cy="360040"/>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D3,</a:t>
              </a:r>
              <a:r>
                <a:rPr kumimoji="0" lang="fr-FR" sz="1600" b="1" i="1" u="none" strike="noStrike" cap="none" normalizeH="0" dirty="0" smtClean="0">
                  <a:ln>
                    <a:noFill/>
                  </a:ln>
                  <a:solidFill>
                    <a:schemeClr val="tx1"/>
                  </a:solidFill>
                  <a:effectLst/>
                </a:rPr>
                <a:t> D5</a:t>
              </a:r>
              <a:endParaRPr kumimoji="0" lang="fr-FR" sz="1600" b="1" i="1" u="none" strike="noStrike" cap="none" normalizeH="0" baseline="0" dirty="0" smtClean="0">
                <a:ln>
                  <a:noFill/>
                </a:ln>
                <a:solidFill>
                  <a:schemeClr val="tx1"/>
                </a:solidFill>
                <a:effectLst/>
              </a:endParaRPr>
            </a:p>
          </p:txBody>
        </p:sp>
      </p:grpSp>
      <p:grpSp>
        <p:nvGrpSpPr>
          <p:cNvPr id="73" name="Groupe 63"/>
          <p:cNvGrpSpPr/>
          <p:nvPr/>
        </p:nvGrpSpPr>
        <p:grpSpPr>
          <a:xfrm>
            <a:off x="9913409" y="2999886"/>
            <a:ext cx="1045377" cy="2021319"/>
            <a:chOff x="8411294" y="3352800"/>
            <a:chExt cx="1045377" cy="2021319"/>
          </a:xfrm>
        </p:grpSpPr>
        <p:grpSp>
          <p:nvGrpSpPr>
            <p:cNvPr id="74" name="Groupe 27"/>
            <p:cNvGrpSpPr/>
            <p:nvPr/>
          </p:nvGrpSpPr>
          <p:grpSpPr>
            <a:xfrm>
              <a:off x="8411294" y="3352800"/>
              <a:ext cx="1045377" cy="1990725"/>
              <a:chOff x="8213747" y="-1"/>
              <a:chExt cx="1045377" cy="2493217"/>
            </a:xfrm>
            <a:effectLst>
              <a:outerShdw blurRad="50800" dist="38100" dir="2700000" algn="tl" rotWithShape="0">
                <a:prstClr val="black">
                  <a:alpha val="40000"/>
                </a:prstClr>
              </a:outerShdw>
            </a:effectLst>
          </p:grpSpPr>
          <p:sp>
            <p:nvSpPr>
              <p:cNvPr id="76" name="Organigramme : Opération manuelle 28"/>
              <p:cNvSpPr/>
              <p:nvPr/>
            </p:nvSpPr>
            <p:spPr>
              <a:xfrm rot="5400000" flipH="1">
                <a:off x="7485064" y="728682"/>
                <a:ext cx="2493217" cy="1035852"/>
              </a:xfrm>
              <a:prstGeom prst="flowChartManualOperation">
                <a:avLst/>
              </a:prstGeom>
              <a:solidFill>
                <a:srgbClr val="78BBBC"/>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7" name="Organigramme : Opération manuelle 16"/>
              <p:cNvSpPr/>
              <p:nvPr/>
            </p:nvSpPr>
            <p:spPr>
              <a:xfrm>
                <a:off x="8223272" y="498644"/>
                <a:ext cx="1035852" cy="149593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rPr>
                  <a:t>Se situer dans l'espace et dans le temps </a:t>
                </a:r>
                <a:endParaRPr lang="fr-FR" sz="1600" b="1" kern="1200" dirty="0">
                  <a:effectLst>
                    <a:outerShdw blurRad="38100" dist="38100" dir="2700000" algn="tl">
                      <a:srgbClr val="000000">
                        <a:alpha val="43137"/>
                      </a:srgbClr>
                    </a:outerShdw>
                  </a:effectLst>
                </a:endParaRPr>
              </a:p>
            </p:txBody>
          </p:sp>
        </p:grpSp>
        <p:sp>
          <p:nvSpPr>
            <p:cNvPr id="75" name="Arrondir un rectangle avec un coin diagonal 9"/>
            <p:cNvSpPr/>
            <p:nvPr/>
          </p:nvSpPr>
          <p:spPr bwMode="auto">
            <a:xfrm>
              <a:off x="8682403" y="5014079"/>
              <a:ext cx="648072" cy="360040"/>
            </a:xfrm>
            <a:prstGeom prst="round2Diag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rPr>
                <a:t>D5</a:t>
              </a:r>
            </a:p>
          </p:txBody>
        </p:sp>
      </p:grpSp>
      <p:sp>
        <p:nvSpPr>
          <p:cNvPr id="78" name="ZoneTexte 77"/>
          <p:cNvSpPr txBox="1"/>
          <p:nvPr/>
        </p:nvSpPr>
        <p:spPr>
          <a:xfrm>
            <a:off x="2192312" y="5304935"/>
            <a:ext cx="3852335" cy="1012737"/>
          </a:xfrm>
          <a:prstGeom prst="round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defPPr>
              <a:defRPr lang="fr-FR"/>
            </a:defPPr>
            <a:lvl1pPr marR="0" indent="0" algn="ctr" defTabSz="914400" fontAlgn="base">
              <a:lnSpc>
                <a:spcPct val="100000"/>
              </a:lnSpc>
              <a:spcBef>
                <a:spcPct val="0"/>
              </a:spcBef>
              <a:spcAft>
                <a:spcPct val="0"/>
              </a:spcAft>
              <a:buClrTx/>
              <a:buSzTx/>
              <a:buFontTx/>
              <a:buNone/>
              <a:tabLst/>
              <a:defRPr kumimoji="0" sz="1600" b="1" i="1" u="none" strike="noStrike" cap="none" normalizeH="0" baseline="0">
                <a:ln>
                  <a:noFill/>
                </a:ln>
                <a:effectLst/>
              </a:defRPr>
            </a:lvl1pPr>
          </a:lstStyle>
          <a:p>
            <a:pPr algn="l"/>
            <a:r>
              <a:rPr lang="fr-FR" sz="1400" i="0" dirty="0"/>
              <a:t>D1 = Des langages pour penser et communiquer</a:t>
            </a:r>
          </a:p>
          <a:p>
            <a:pPr algn="l"/>
            <a:r>
              <a:rPr lang="fr-FR" sz="1400" i="0" dirty="0"/>
              <a:t>D2 = Les méthodes et outils pour apprendre</a:t>
            </a:r>
          </a:p>
          <a:p>
            <a:pPr algn="l"/>
            <a:r>
              <a:rPr lang="fr-FR" sz="1400" i="0" dirty="0"/>
              <a:t>D3 = La formation de la personne et du citoyen</a:t>
            </a:r>
          </a:p>
        </p:txBody>
      </p:sp>
      <p:sp>
        <p:nvSpPr>
          <p:cNvPr id="79" name="ZoneTexte 78"/>
          <p:cNvSpPr txBox="1"/>
          <p:nvPr/>
        </p:nvSpPr>
        <p:spPr>
          <a:xfrm>
            <a:off x="6194995" y="5403073"/>
            <a:ext cx="4754266" cy="779513"/>
          </a:xfrm>
          <a:prstGeom prst="roundRect">
            <a:avLst/>
          </a:prstGeom>
          <a:solidFill>
            <a:schemeClr val="bg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defPPr>
              <a:defRPr lang="fr-FR"/>
            </a:defPPr>
            <a:lvl1pPr marR="0" indent="0" defTabSz="914400" fontAlgn="base">
              <a:lnSpc>
                <a:spcPct val="100000"/>
              </a:lnSpc>
              <a:spcBef>
                <a:spcPct val="0"/>
              </a:spcBef>
              <a:spcAft>
                <a:spcPct val="0"/>
              </a:spcAft>
              <a:buClrTx/>
              <a:buSzTx/>
              <a:buFontTx/>
              <a:buNone/>
              <a:tabLst/>
              <a:defRPr kumimoji="0" sz="1600" b="0" i="0" u="none" strike="noStrike" cap="none" normalizeH="0" baseline="0">
                <a:ln>
                  <a:noFill/>
                </a:ln>
                <a:effectLst/>
              </a:defRPr>
            </a:lvl1pPr>
          </a:lstStyle>
          <a:p>
            <a:r>
              <a:rPr lang="fr-FR" sz="1400" b="1" dirty="0"/>
              <a:t>D4 = Des systèmes naturels et des systèmes techniques</a:t>
            </a:r>
          </a:p>
          <a:p>
            <a:r>
              <a:rPr lang="fr-FR" sz="1400" b="1" dirty="0"/>
              <a:t>D5 = Les représentations du monde et de l’activité humaines</a:t>
            </a:r>
          </a:p>
        </p:txBody>
      </p:sp>
      <p:sp>
        <p:nvSpPr>
          <p:cNvPr id="80" name="ZoneTexte 79"/>
          <p:cNvSpPr txBox="1"/>
          <p:nvPr/>
        </p:nvSpPr>
        <p:spPr>
          <a:xfrm>
            <a:off x="2049438" y="2336579"/>
            <a:ext cx="9056621" cy="477666"/>
          </a:xfrm>
          <a:prstGeom prst="rect">
            <a:avLst/>
          </a:prstGeom>
          <a:noFill/>
        </p:spPr>
        <p:txBody>
          <a:bodyPr wrap="square" lIns="107287" tIns="53643" rIns="107287" bIns="53643" rtlCol="0">
            <a:spAutoFit/>
          </a:bodyPr>
          <a:lstStyle/>
          <a:p>
            <a:pPr algn="ctr"/>
            <a:r>
              <a:rPr lang="fr-FR" sz="2400" b="1" dirty="0" smtClean="0"/>
              <a:t>7 compétences communes aux 3 cycles</a:t>
            </a:r>
            <a:endParaRPr lang="fr-FR" sz="2400" b="1" dirty="0"/>
          </a:p>
        </p:txBody>
      </p:sp>
      <p:pic>
        <p:nvPicPr>
          <p:cNvPr id="81" name="Image 8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84" name="Rectangle 83"/>
          <p:cNvSpPr/>
          <p:nvPr/>
        </p:nvSpPr>
        <p:spPr>
          <a:xfrm>
            <a:off x="3896139" y="6561556"/>
            <a:ext cx="8295861" cy="261610"/>
          </a:xfrm>
          <a:prstGeom prst="rect">
            <a:avLst/>
          </a:prstGeom>
        </p:spPr>
        <p:txBody>
          <a:bodyPr wrap="none">
            <a:spAutoFit/>
          </a:bodyPr>
          <a:lstStyle/>
          <a:p>
            <a:r>
              <a:rPr lang="fr-FR" sz="1100" i="1" dirty="0">
                <a:solidFill>
                  <a:srgbClr val="373737"/>
                </a:solidFill>
                <a:latin typeface="Arial" charset="0"/>
                <a:ea typeface="Arial" charset="0"/>
                <a:cs typeface="Arial" charset="0"/>
              </a:rPr>
              <a:t>d</a:t>
            </a:r>
            <a:r>
              <a:rPr lang="fr-FR" sz="1100" i="1" dirty="0" smtClean="0">
                <a:solidFill>
                  <a:srgbClr val="373737"/>
                </a:solidFill>
                <a:latin typeface="Arial" charset="0"/>
                <a:ea typeface="Arial" charset="0"/>
                <a:cs typeface="Arial" charset="0"/>
              </a:rPr>
              <a:t>’après Dominique </a:t>
            </a:r>
            <a:r>
              <a:rPr lang="fr-FR" sz="1100" i="1" dirty="0" err="1">
                <a:solidFill>
                  <a:srgbClr val="373737"/>
                </a:solidFill>
                <a:latin typeface="Arial" charset="0"/>
                <a:ea typeface="Arial" charset="0"/>
                <a:cs typeface="Arial" charset="0"/>
              </a:rPr>
              <a:t>Petrella</a:t>
            </a:r>
            <a:r>
              <a:rPr lang="fr-FR" sz="1100" i="1" dirty="0">
                <a:solidFill>
                  <a:srgbClr val="373737"/>
                </a:solidFill>
                <a:latin typeface="Arial" charset="0"/>
                <a:ea typeface="Arial" charset="0"/>
                <a:cs typeface="Arial" charset="0"/>
              </a:rPr>
              <a:t>, IA-IPR STI, académie de </a:t>
            </a:r>
            <a:r>
              <a:rPr lang="fr-FR" sz="1100" i="1" dirty="0" smtClean="0">
                <a:solidFill>
                  <a:srgbClr val="373737"/>
                </a:solidFill>
                <a:latin typeface="Arial" charset="0"/>
                <a:ea typeface="Arial" charset="0"/>
                <a:cs typeface="Arial" charset="0"/>
              </a:rPr>
              <a:t>Versailles - </a:t>
            </a:r>
            <a:r>
              <a:rPr lang="fr-FR" sz="1100" i="1" dirty="0">
                <a:latin typeface="Arial" charset="0"/>
                <a:ea typeface="Arial" charset="0"/>
                <a:cs typeface="Arial" charset="0"/>
              </a:rPr>
              <a:t>Les programmes Un double défi interdisciplinaire et inter-degrés</a:t>
            </a:r>
            <a:endParaRPr lang="fr-FR" sz="1100" i="1" dirty="0">
              <a:latin typeface="Arial" charset="0"/>
              <a:ea typeface="Arial" charset="0"/>
              <a:cs typeface="Arial" charset="0"/>
            </a:endParaRPr>
          </a:p>
        </p:txBody>
      </p:sp>
    </p:spTree>
    <p:extLst>
      <p:ext uri="{BB962C8B-B14F-4D97-AF65-F5344CB8AC3E}">
        <p14:creationId xmlns:p14="http://schemas.microsoft.com/office/powerpoint/2010/main" val="64164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Recommandations pour le cycle 3 en classe de 6</a:t>
            </a:r>
            <a:r>
              <a:rPr lang="fr-FR" sz="3600" b="1" baseline="30000" dirty="0" smtClean="0"/>
              <a:t>ème</a:t>
            </a:r>
            <a:r>
              <a:rPr lang="fr-FR" sz="3600" b="1" dirty="0" smtClean="0"/>
              <a:t> :</a:t>
            </a:r>
            <a:r>
              <a:rPr lang="fr-FR" sz="3600" b="1" baseline="30000" dirty="0" smtClean="0"/>
              <a:t> </a:t>
            </a:r>
            <a:br>
              <a:rPr lang="fr-FR" sz="3600" b="1" baseline="30000" dirty="0" smtClean="0"/>
            </a:br>
            <a:r>
              <a:rPr lang="fr-FR" sz="3600" b="1" dirty="0" smtClean="0"/>
              <a:t> </a:t>
            </a:r>
            <a:br>
              <a:rPr lang="fr-FR" sz="3600" b="1" dirty="0" smtClean="0"/>
            </a:br>
            <a:endParaRPr lang="fr-FR" sz="3600" b="1" dirty="0"/>
          </a:p>
        </p:txBody>
      </p:sp>
      <p:sp>
        <p:nvSpPr>
          <p:cNvPr id="3" name="Espace réservé du texte vertical 2"/>
          <p:cNvSpPr>
            <a:spLocks noGrp="1"/>
          </p:cNvSpPr>
          <p:nvPr>
            <p:ph type="body" orient="vert" idx="1"/>
          </p:nvPr>
        </p:nvSpPr>
        <p:spPr>
          <a:xfrm>
            <a:off x="1023871" y="1171977"/>
            <a:ext cx="10186673" cy="4695423"/>
          </a:xfrm>
        </p:spPr>
        <p:txBody>
          <a:bodyPr vert="horz"/>
          <a:lstStyle/>
          <a:p>
            <a:endParaRPr lang="fr-FR" dirty="0" smtClean="0"/>
          </a:p>
          <a:p>
            <a:endParaRPr lang="fr-FR" sz="2400" dirty="0" smtClean="0"/>
          </a:p>
          <a:p>
            <a:pPr algn="just"/>
            <a:r>
              <a:rPr lang="fr-FR" sz="2400" dirty="0" smtClean="0"/>
              <a:t>Les </a:t>
            </a:r>
            <a:r>
              <a:rPr lang="fr-FR" sz="2400" dirty="0"/>
              <a:t>démarches pédagogiques sont celles des disciplines  </a:t>
            </a:r>
            <a:r>
              <a:rPr lang="fr-FR" sz="2400" dirty="0" smtClean="0"/>
              <a:t>expérimentales, </a:t>
            </a:r>
            <a:r>
              <a:rPr lang="fr-FR" sz="2400" dirty="0"/>
              <a:t>l’investigation et la résolution de </a:t>
            </a:r>
            <a:r>
              <a:rPr lang="fr-FR" sz="2400" dirty="0" smtClean="0"/>
              <a:t>problème,</a:t>
            </a:r>
          </a:p>
          <a:p>
            <a:pPr algn="just"/>
            <a:endParaRPr lang="fr-FR" sz="2400" dirty="0"/>
          </a:p>
          <a:p>
            <a:pPr algn="just"/>
            <a:endParaRPr lang="fr-FR" sz="2400" dirty="0" smtClean="0"/>
          </a:p>
          <a:p>
            <a:pPr algn="just"/>
            <a:r>
              <a:rPr lang="fr-FR" sz="2400" dirty="0"/>
              <a:t>La démarche de projet peut être utilement mobilisée.</a:t>
            </a:r>
          </a:p>
          <a:p>
            <a:endParaRPr lang="fr-FR" sz="2400" dirty="0" smtClean="0"/>
          </a:p>
          <a:p>
            <a:endParaRPr lang="fr-FR" sz="2400" dirty="0"/>
          </a:p>
          <a:p>
            <a:endParaRPr lang="fr-FR" dirty="0"/>
          </a:p>
        </p:txBody>
      </p:sp>
      <p:sp>
        <p:nvSpPr>
          <p:cNvPr id="7" name="Rectangle 6"/>
          <p:cNvSpPr/>
          <p:nvPr/>
        </p:nvSpPr>
        <p:spPr>
          <a:xfrm>
            <a:off x="4570458" y="713286"/>
            <a:ext cx="2820259" cy="584775"/>
          </a:xfrm>
          <a:prstGeom prst="rect">
            <a:avLst/>
          </a:prstGeom>
        </p:spPr>
        <p:txBody>
          <a:bodyPr wrap="none">
            <a:spAutoFit/>
          </a:bodyPr>
          <a:lstStyle/>
          <a:p>
            <a:r>
              <a:rPr lang="fr-FR" sz="3200" b="1" u="sng" dirty="0"/>
              <a:t>Les démarches</a:t>
            </a:r>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5" name="Rectangle 4"/>
          <p:cNvSpPr/>
          <p:nvPr/>
        </p:nvSpPr>
        <p:spPr>
          <a:xfrm>
            <a:off x="4397038" y="6596390"/>
            <a:ext cx="8140744"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a:t>
            </a:r>
            <a:r>
              <a:rPr lang="fr-FR" sz="1100" i="1" dirty="0" err="1" smtClean="0">
                <a:solidFill>
                  <a:srgbClr val="373737"/>
                </a:solidFill>
                <a:latin typeface="ArialMT" charset="0"/>
              </a:rPr>
              <a:t>Norbet</a:t>
            </a:r>
            <a:r>
              <a:rPr lang="fr-FR" sz="1100" i="1" dirty="0" smtClean="0">
                <a:solidFill>
                  <a:srgbClr val="373737"/>
                </a:solidFill>
                <a:latin typeface="ArialMT" charset="0"/>
              </a:rPr>
              <a:t> Perrot et Samuel </a:t>
            </a:r>
            <a:r>
              <a:rPr lang="fr-FR" sz="1100" i="1" dirty="0" err="1">
                <a:solidFill>
                  <a:srgbClr val="373737"/>
                </a:solidFill>
                <a:latin typeface="ArialMT" charset="0"/>
              </a:rPr>
              <a:t>Viollin</a:t>
            </a:r>
            <a:r>
              <a:rPr lang="fr-FR" sz="1100" i="1" dirty="0">
                <a:solidFill>
                  <a:srgbClr val="373737"/>
                </a:solidFill>
                <a:latin typeface="ArialMT" charset="0"/>
              </a:rPr>
              <a:t>, </a:t>
            </a:r>
            <a:r>
              <a:rPr lang="fr-FR" sz="1100" i="1" dirty="0" smtClean="0">
                <a:solidFill>
                  <a:srgbClr val="373737"/>
                </a:solidFill>
                <a:latin typeface="ArialMT" charset="0"/>
              </a:rPr>
              <a:t>inspecteurs </a:t>
            </a:r>
            <a:r>
              <a:rPr lang="fr-FR" sz="1100" i="1" dirty="0" err="1" smtClean="0">
                <a:solidFill>
                  <a:srgbClr val="373737"/>
                </a:solidFill>
                <a:latin typeface="ArialMT" charset="0"/>
              </a:rPr>
              <a:t>généralux</a:t>
            </a:r>
            <a:r>
              <a:rPr lang="fr-FR" sz="1100" i="1" dirty="0" smtClean="0">
                <a:solidFill>
                  <a:srgbClr val="373737"/>
                </a:solidFill>
                <a:latin typeface="ArialMT" charset="0"/>
              </a:rPr>
              <a:t> de </a:t>
            </a:r>
            <a:r>
              <a:rPr lang="fr-FR" sz="1100" i="1" dirty="0">
                <a:solidFill>
                  <a:srgbClr val="373737"/>
                </a:solidFill>
                <a:latin typeface="ArialMT" charset="0"/>
              </a:rPr>
              <a:t>l'éducation nationale, sciences et techniques </a:t>
            </a:r>
            <a:r>
              <a:rPr lang="fr-FR" sz="1100" i="1" dirty="0" smtClean="0">
                <a:solidFill>
                  <a:srgbClr val="373737"/>
                </a:solidFill>
                <a:latin typeface="ArialMT" charset="0"/>
              </a:rPr>
              <a:t>industrielles</a:t>
            </a:r>
            <a:endParaRPr lang="fr-FR" sz="1100" i="1" dirty="0"/>
          </a:p>
        </p:txBody>
      </p:sp>
    </p:spTree>
    <p:extLst>
      <p:ext uri="{BB962C8B-B14F-4D97-AF65-F5344CB8AC3E}">
        <p14:creationId xmlns:p14="http://schemas.microsoft.com/office/powerpoint/2010/main" val="1612020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Recommandations pour le cycle 3 en classe de 6</a:t>
            </a:r>
            <a:r>
              <a:rPr lang="fr-FR" sz="3600" b="1" baseline="30000" dirty="0" smtClean="0"/>
              <a:t>ème</a:t>
            </a:r>
            <a:r>
              <a:rPr lang="fr-FR" sz="3600" b="1" dirty="0" smtClean="0"/>
              <a:t> :</a:t>
            </a:r>
            <a:r>
              <a:rPr lang="fr-FR" sz="3600" b="1" baseline="30000" dirty="0" smtClean="0"/>
              <a:t> </a:t>
            </a:r>
            <a:br>
              <a:rPr lang="fr-FR" sz="3600" b="1" baseline="30000" dirty="0" smtClean="0"/>
            </a:br>
            <a:r>
              <a:rPr lang="fr-FR" sz="3600" b="1" dirty="0" smtClean="0"/>
              <a:t> </a:t>
            </a:r>
            <a:br>
              <a:rPr lang="fr-FR" sz="3600" b="1" dirty="0" smtClean="0"/>
            </a:br>
            <a:endParaRPr lang="fr-FR" sz="3600" b="1" dirty="0"/>
          </a:p>
        </p:txBody>
      </p:sp>
      <p:sp>
        <p:nvSpPr>
          <p:cNvPr id="3" name="Espace réservé du texte vertical 2"/>
          <p:cNvSpPr>
            <a:spLocks noGrp="1"/>
          </p:cNvSpPr>
          <p:nvPr>
            <p:ph type="body" orient="vert" idx="1"/>
          </p:nvPr>
        </p:nvSpPr>
        <p:spPr>
          <a:xfrm>
            <a:off x="1023871" y="1171977"/>
            <a:ext cx="10186673" cy="4695423"/>
          </a:xfrm>
        </p:spPr>
        <p:txBody>
          <a:bodyPr vert="horz"/>
          <a:lstStyle/>
          <a:p>
            <a:pPr algn="just" defTabSz="457200"/>
            <a:endParaRPr lang="fr-FR" dirty="0" smtClean="0"/>
          </a:p>
          <a:p>
            <a:pPr algn="just" defTabSz="457200"/>
            <a:endParaRPr lang="fr-FR" dirty="0"/>
          </a:p>
          <a:p>
            <a:pPr marL="0" indent="0" algn="just" defTabSz="457200">
              <a:buNone/>
            </a:pPr>
            <a:r>
              <a:rPr lang="fr-FR" sz="2400" b="1" u="sng" dirty="0" smtClean="0">
                <a:cs typeface="Arial" charset="0"/>
              </a:rPr>
              <a:t>À</a:t>
            </a:r>
            <a:r>
              <a:rPr lang="fr-FR" sz="2400" b="1" u="sng" dirty="0" smtClean="0"/>
              <a:t> éviter : </a:t>
            </a:r>
            <a:endParaRPr lang="fr-FR" sz="2400" b="1" u="sng" dirty="0"/>
          </a:p>
          <a:p>
            <a:pPr marL="0" indent="0" algn="ctr" defTabSz="457200">
              <a:buNone/>
            </a:pPr>
            <a:r>
              <a:rPr lang="fr-FR" sz="2400" dirty="0"/>
              <a:t>une séance unique de quatre heures, quatre séances d’une heure</a:t>
            </a:r>
            <a:r>
              <a:rPr lang="fr-FR" sz="2400" dirty="0" smtClean="0"/>
              <a:t>.</a:t>
            </a:r>
          </a:p>
          <a:p>
            <a:pPr marL="0" indent="0" algn="ctr" defTabSz="457200">
              <a:buNone/>
            </a:pPr>
            <a:endParaRPr lang="fr-FR" sz="2400" dirty="0"/>
          </a:p>
          <a:p>
            <a:pPr algn="just"/>
            <a:r>
              <a:rPr lang="fr-FR" sz="2400" dirty="0"/>
              <a:t>Les quatre thèmes sont traités à tous les niveaux du cycle. </a:t>
            </a:r>
            <a:endParaRPr lang="fr-FR" sz="2400" dirty="0" smtClean="0"/>
          </a:p>
          <a:p>
            <a:pPr algn="just"/>
            <a:endParaRPr lang="fr-FR" sz="2400" dirty="0"/>
          </a:p>
          <a:p>
            <a:pPr algn="just"/>
            <a:r>
              <a:rPr lang="fr-FR" sz="2400" dirty="0"/>
              <a:t>La construction des séquences invite dans les activités des contenus empruntés aux quatre thématiques.</a:t>
            </a:r>
          </a:p>
          <a:p>
            <a:endParaRPr lang="fr-FR" sz="2400" dirty="0"/>
          </a:p>
          <a:p>
            <a:endParaRPr lang="fr-FR" dirty="0"/>
          </a:p>
        </p:txBody>
      </p:sp>
      <p:sp>
        <p:nvSpPr>
          <p:cNvPr id="7" name="Rectangle 6"/>
          <p:cNvSpPr/>
          <p:nvPr/>
        </p:nvSpPr>
        <p:spPr>
          <a:xfrm>
            <a:off x="2890014" y="694134"/>
            <a:ext cx="5868914" cy="584775"/>
          </a:xfrm>
          <a:prstGeom prst="rect">
            <a:avLst/>
          </a:prstGeom>
        </p:spPr>
        <p:txBody>
          <a:bodyPr wrap="none">
            <a:spAutoFit/>
          </a:bodyPr>
          <a:lstStyle/>
          <a:p>
            <a:r>
              <a:rPr lang="fr-FR" sz="3200" b="1" u="sng" dirty="0" smtClean="0"/>
              <a:t>Organisation des enseignements</a:t>
            </a:r>
            <a:endParaRPr lang="fr-FR" sz="3200" b="1" u="sng" dirty="0"/>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9" name="Rectangle 8"/>
          <p:cNvSpPr/>
          <p:nvPr/>
        </p:nvSpPr>
        <p:spPr>
          <a:xfrm>
            <a:off x="4397038" y="6596390"/>
            <a:ext cx="8140744"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a:t>
            </a:r>
            <a:r>
              <a:rPr lang="fr-FR" sz="1100" i="1" dirty="0" err="1" smtClean="0">
                <a:solidFill>
                  <a:srgbClr val="373737"/>
                </a:solidFill>
                <a:latin typeface="ArialMT" charset="0"/>
              </a:rPr>
              <a:t>Norbet</a:t>
            </a:r>
            <a:r>
              <a:rPr lang="fr-FR" sz="1100" i="1" dirty="0" smtClean="0">
                <a:solidFill>
                  <a:srgbClr val="373737"/>
                </a:solidFill>
                <a:latin typeface="ArialMT" charset="0"/>
              </a:rPr>
              <a:t> Perrot et Samuel </a:t>
            </a:r>
            <a:r>
              <a:rPr lang="fr-FR" sz="1100" i="1" dirty="0" err="1">
                <a:solidFill>
                  <a:srgbClr val="373737"/>
                </a:solidFill>
                <a:latin typeface="ArialMT" charset="0"/>
              </a:rPr>
              <a:t>Viollin</a:t>
            </a:r>
            <a:r>
              <a:rPr lang="fr-FR" sz="1100" i="1" dirty="0">
                <a:solidFill>
                  <a:srgbClr val="373737"/>
                </a:solidFill>
                <a:latin typeface="ArialMT" charset="0"/>
              </a:rPr>
              <a:t>, </a:t>
            </a:r>
            <a:r>
              <a:rPr lang="fr-FR" sz="1100" i="1" dirty="0" smtClean="0">
                <a:solidFill>
                  <a:srgbClr val="373737"/>
                </a:solidFill>
                <a:latin typeface="ArialMT" charset="0"/>
              </a:rPr>
              <a:t>inspecteurs </a:t>
            </a:r>
            <a:r>
              <a:rPr lang="fr-FR" sz="1100" i="1" dirty="0" err="1" smtClean="0">
                <a:solidFill>
                  <a:srgbClr val="373737"/>
                </a:solidFill>
                <a:latin typeface="ArialMT" charset="0"/>
              </a:rPr>
              <a:t>généralux</a:t>
            </a:r>
            <a:r>
              <a:rPr lang="fr-FR" sz="1100" i="1" dirty="0" smtClean="0">
                <a:solidFill>
                  <a:srgbClr val="373737"/>
                </a:solidFill>
                <a:latin typeface="ArialMT" charset="0"/>
              </a:rPr>
              <a:t> de </a:t>
            </a:r>
            <a:r>
              <a:rPr lang="fr-FR" sz="1100" i="1" dirty="0">
                <a:solidFill>
                  <a:srgbClr val="373737"/>
                </a:solidFill>
                <a:latin typeface="ArialMT" charset="0"/>
              </a:rPr>
              <a:t>l'éducation nationale, sciences et techniques </a:t>
            </a:r>
            <a:r>
              <a:rPr lang="fr-FR" sz="1100" i="1" dirty="0" smtClean="0">
                <a:solidFill>
                  <a:srgbClr val="373737"/>
                </a:solidFill>
                <a:latin typeface="ArialMT" charset="0"/>
              </a:rPr>
              <a:t>industrielles</a:t>
            </a:r>
            <a:endParaRPr lang="fr-FR" sz="1100" i="1" dirty="0"/>
          </a:p>
        </p:txBody>
      </p:sp>
    </p:spTree>
    <p:extLst>
      <p:ext uri="{BB962C8B-B14F-4D97-AF65-F5344CB8AC3E}">
        <p14:creationId xmlns:p14="http://schemas.microsoft.com/office/powerpoint/2010/main" val="1039937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Recommandations pour le cycle 3 en classe de 6</a:t>
            </a:r>
            <a:r>
              <a:rPr lang="fr-FR" sz="3600" b="1" baseline="30000" dirty="0" smtClean="0"/>
              <a:t>ème</a:t>
            </a:r>
            <a:r>
              <a:rPr lang="fr-FR" sz="3600" b="1" dirty="0" smtClean="0"/>
              <a:t> :</a:t>
            </a:r>
            <a:r>
              <a:rPr lang="fr-FR" sz="3600" b="1" baseline="30000" dirty="0" smtClean="0"/>
              <a:t> </a:t>
            </a:r>
            <a:br>
              <a:rPr lang="fr-FR" sz="3600" b="1" baseline="30000" dirty="0" smtClean="0"/>
            </a:br>
            <a:r>
              <a:rPr lang="fr-FR" sz="3600" b="1" dirty="0" smtClean="0"/>
              <a:t> </a:t>
            </a:r>
            <a:br>
              <a:rPr lang="fr-FR" sz="3600" b="1" dirty="0" smtClean="0"/>
            </a:br>
            <a:endParaRPr lang="fr-FR" sz="3600" b="1" dirty="0"/>
          </a:p>
        </p:txBody>
      </p:sp>
      <p:sp>
        <p:nvSpPr>
          <p:cNvPr id="7" name="Rectangle 6"/>
          <p:cNvSpPr/>
          <p:nvPr/>
        </p:nvSpPr>
        <p:spPr>
          <a:xfrm>
            <a:off x="2890014" y="694134"/>
            <a:ext cx="5868914" cy="584775"/>
          </a:xfrm>
          <a:prstGeom prst="rect">
            <a:avLst/>
          </a:prstGeom>
        </p:spPr>
        <p:txBody>
          <a:bodyPr wrap="none">
            <a:spAutoFit/>
          </a:bodyPr>
          <a:lstStyle/>
          <a:p>
            <a:r>
              <a:rPr lang="fr-FR" sz="3200" b="1" u="sng" dirty="0" smtClean="0"/>
              <a:t>Organisation des enseignements</a:t>
            </a:r>
            <a:endParaRPr lang="fr-FR" sz="3200" b="1" u="sng" dirty="0"/>
          </a:p>
        </p:txBody>
      </p:sp>
      <p:sp>
        <p:nvSpPr>
          <p:cNvPr id="9" name="Espace réservé du texte vertical 2"/>
          <p:cNvSpPr>
            <a:spLocks noGrp="1"/>
          </p:cNvSpPr>
          <p:nvPr>
            <p:ph type="body" orient="vert" idx="1"/>
          </p:nvPr>
        </p:nvSpPr>
        <p:spPr>
          <a:xfrm>
            <a:off x="1002405" y="1711726"/>
            <a:ext cx="10186673" cy="4695423"/>
          </a:xfrm>
        </p:spPr>
        <p:txBody>
          <a:bodyPr vert="horz">
            <a:normAutofit/>
          </a:bodyPr>
          <a:lstStyle/>
          <a:p>
            <a:pPr algn="just"/>
            <a:r>
              <a:rPr lang="fr-FR" sz="2400" dirty="0" smtClean="0"/>
              <a:t>Une </a:t>
            </a:r>
            <a:r>
              <a:rPr lang="fr-FR" sz="2400" dirty="0"/>
              <a:t>progression pédagogique est établie pour le cycle, partagée par les différents professeurs, qui prendra en compte les compétences du socle, les attendus de fin de cycle et les repères de progressivité</a:t>
            </a:r>
            <a:r>
              <a:rPr lang="fr-FR" sz="2400" dirty="0" smtClean="0"/>
              <a:t>.</a:t>
            </a:r>
            <a:endParaRPr lang="fr-FR" sz="2400" dirty="0"/>
          </a:p>
          <a:p>
            <a:pPr algn="just"/>
            <a:r>
              <a:rPr lang="fr-FR" sz="2400" dirty="0"/>
              <a:t>Cela nécessite d’établir des documents de liaison entre le collège et les écoles de son réseau</a:t>
            </a:r>
            <a:r>
              <a:rPr lang="fr-FR" sz="2400" dirty="0" smtClean="0"/>
              <a:t>.</a:t>
            </a:r>
            <a:endParaRPr lang="fr-FR" sz="2400" dirty="0"/>
          </a:p>
          <a:p>
            <a:pPr algn="just"/>
            <a:r>
              <a:rPr lang="fr-FR" sz="2400" dirty="0"/>
              <a:t>Les évaluations sont intégrées au projet </a:t>
            </a:r>
            <a:r>
              <a:rPr lang="fr-FR" sz="2400" dirty="0" smtClean="0"/>
              <a:t>pédagogique </a:t>
            </a:r>
            <a:r>
              <a:rPr lang="fr-FR" sz="2400" dirty="0"/>
              <a:t>des S&amp;T sur l’ensemble du cycle. </a:t>
            </a:r>
          </a:p>
          <a:p>
            <a:pPr algn="just"/>
            <a:r>
              <a:rPr lang="fr-FR" sz="2400" dirty="0"/>
              <a:t>Les bulletins scolaires ne feront pas apparaitre les 3 disciplines mais attribueront une note unique pour les S&amp;T.</a:t>
            </a:r>
          </a:p>
          <a:p>
            <a:endParaRPr lang="fr-FR" sz="2400" dirty="0" smtClean="0"/>
          </a:p>
          <a:p>
            <a:endParaRPr lang="fr-FR" sz="2400" dirty="0"/>
          </a:p>
          <a:p>
            <a:endParaRPr lang="fr-FR" dirty="0"/>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4397038" y="6596390"/>
            <a:ext cx="8140744"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a:t>
            </a:r>
            <a:r>
              <a:rPr lang="fr-FR" sz="1100" i="1" dirty="0" err="1" smtClean="0">
                <a:solidFill>
                  <a:srgbClr val="373737"/>
                </a:solidFill>
                <a:latin typeface="ArialMT" charset="0"/>
              </a:rPr>
              <a:t>Norbet</a:t>
            </a:r>
            <a:r>
              <a:rPr lang="fr-FR" sz="1100" i="1" dirty="0" smtClean="0">
                <a:solidFill>
                  <a:srgbClr val="373737"/>
                </a:solidFill>
                <a:latin typeface="ArialMT" charset="0"/>
              </a:rPr>
              <a:t> Perrot et Samuel </a:t>
            </a:r>
            <a:r>
              <a:rPr lang="fr-FR" sz="1100" i="1" dirty="0" err="1">
                <a:solidFill>
                  <a:srgbClr val="373737"/>
                </a:solidFill>
                <a:latin typeface="ArialMT" charset="0"/>
              </a:rPr>
              <a:t>Viollin</a:t>
            </a:r>
            <a:r>
              <a:rPr lang="fr-FR" sz="1100" i="1" dirty="0">
                <a:solidFill>
                  <a:srgbClr val="373737"/>
                </a:solidFill>
                <a:latin typeface="ArialMT" charset="0"/>
              </a:rPr>
              <a:t>, </a:t>
            </a:r>
            <a:r>
              <a:rPr lang="fr-FR" sz="1100" i="1" dirty="0" smtClean="0">
                <a:solidFill>
                  <a:srgbClr val="373737"/>
                </a:solidFill>
                <a:latin typeface="ArialMT" charset="0"/>
              </a:rPr>
              <a:t>inspecteurs </a:t>
            </a:r>
            <a:r>
              <a:rPr lang="fr-FR" sz="1100" i="1" dirty="0" err="1" smtClean="0">
                <a:solidFill>
                  <a:srgbClr val="373737"/>
                </a:solidFill>
                <a:latin typeface="ArialMT" charset="0"/>
              </a:rPr>
              <a:t>généralux</a:t>
            </a:r>
            <a:r>
              <a:rPr lang="fr-FR" sz="1100" i="1" dirty="0" smtClean="0">
                <a:solidFill>
                  <a:srgbClr val="373737"/>
                </a:solidFill>
                <a:latin typeface="ArialMT" charset="0"/>
              </a:rPr>
              <a:t> de </a:t>
            </a:r>
            <a:r>
              <a:rPr lang="fr-FR" sz="1100" i="1" dirty="0">
                <a:solidFill>
                  <a:srgbClr val="373737"/>
                </a:solidFill>
                <a:latin typeface="ArialMT" charset="0"/>
              </a:rPr>
              <a:t>l'éducation nationale, sciences et techniques </a:t>
            </a:r>
            <a:r>
              <a:rPr lang="fr-FR" sz="1100" i="1" dirty="0" smtClean="0">
                <a:solidFill>
                  <a:srgbClr val="373737"/>
                </a:solidFill>
                <a:latin typeface="ArialMT" charset="0"/>
              </a:rPr>
              <a:t>industrielles</a:t>
            </a:r>
            <a:endParaRPr lang="fr-FR" sz="1100" i="1" dirty="0"/>
          </a:p>
        </p:txBody>
      </p:sp>
    </p:spTree>
    <p:extLst>
      <p:ext uri="{BB962C8B-B14F-4D97-AF65-F5344CB8AC3E}">
        <p14:creationId xmlns:p14="http://schemas.microsoft.com/office/powerpoint/2010/main" val="90984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Recommandations pour le cycle 3 en classe de 6</a:t>
            </a:r>
            <a:r>
              <a:rPr lang="fr-FR" sz="3600" b="1" baseline="30000" dirty="0" smtClean="0"/>
              <a:t>ème</a:t>
            </a:r>
            <a:r>
              <a:rPr lang="fr-FR" sz="3600" b="1" dirty="0" smtClean="0"/>
              <a:t> :</a:t>
            </a:r>
            <a:r>
              <a:rPr lang="fr-FR" sz="3600" b="1" baseline="30000" dirty="0" smtClean="0"/>
              <a:t> </a:t>
            </a:r>
            <a:br>
              <a:rPr lang="fr-FR" sz="3600" b="1" baseline="30000" dirty="0" smtClean="0"/>
            </a:br>
            <a:r>
              <a:rPr lang="fr-FR" sz="3600" b="1" dirty="0" smtClean="0"/>
              <a:t> </a:t>
            </a:r>
            <a:br>
              <a:rPr lang="fr-FR" sz="3600" b="1" dirty="0" smtClean="0"/>
            </a:br>
            <a:endParaRPr lang="fr-FR" sz="3600" b="1" dirty="0"/>
          </a:p>
        </p:txBody>
      </p:sp>
      <p:sp>
        <p:nvSpPr>
          <p:cNvPr id="7" name="Rectangle 6"/>
          <p:cNvSpPr/>
          <p:nvPr/>
        </p:nvSpPr>
        <p:spPr>
          <a:xfrm>
            <a:off x="3213960" y="658081"/>
            <a:ext cx="4632037" cy="584775"/>
          </a:xfrm>
          <a:prstGeom prst="rect">
            <a:avLst/>
          </a:prstGeom>
        </p:spPr>
        <p:txBody>
          <a:bodyPr wrap="none">
            <a:spAutoFit/>
          </a:bodyPr>
          <a:lstStyle/>
          <a:p>
            <a:r>
              <a:rPr lang="fr-FR" sz="3200" b="1" u="sng" dirty="0" smtClean="0"/>
              <a:t>Organisation </a:t>
            </a:r>
            <a:r>
              <a:rPr lang="fr-FR" sz="3200" b="1" u="sng" smtClean="0"/>
              <a:t>des services</a:t>
            </a:r>
            <a:endParaRPr lang="fr-FR" sz="3200" b="1" u="sng" dirty="0"/>
          </a:p>
        </p:txBody>
      </p:sp>
      <p:sp>
        <p:nvSpPr>
          <p:cNvPr id="9" name="Espace réservé du texte vertical 2"/>
          <p:cNvSpPr>
            <a:spLocks noGrp="1"/>
          </p:cNvSpPr>
          <p:nvPr>
            <p:ph type="body" orient="vert" idx="1"/>
          </p:nvPr>
        </p:nvSpPr>
        <p:spPr>
          <a:xfrm>
            <a:off x="1023871" y="2260367"/>
            <a:ext cx="10186673" cy="3098018"/>
          </a:xfrm>
        </p:spPr>
        <p:txBody>
          <a:bodyPr vert="horz">
            <a:normAutofit/>
          </a:bodyPr>
          <a:lstStyle/>
          <a:p>
            <a:pPr algn="just"/>
            <a:r>
              <a:rPr lang="fr-FR" sz="3200" dirty="0" smtClean="0"/>
              <a:t>EIST</a:t>
            </a:r>
          </a:p>
          <a:p>
            <a:pPr algn="just"/>
            <a:endParaRPr lang="fr-FR" sz="3200" dirty="0" smtClean="0"/>
          </a:p>
          <a:p>
            <a:pPr algn="just"/>
            <a:r>
              <a:rPr lang="fr-FR" sz="3200" dirty="0" smtClean="0"/>
              <a:t>Alignements</a:t>
            </a:r>
          </a:p>
          <a:p>
            <a:pPr algn="just"/>
            <a:endParaRPr lang="fr-FR" sz="3200" dirty="0" smtClean="0"/>
          </a:p>
          <a:p>
            <a:pPr algn="just"/>
            <a:r>
              <a:rPr lang="fr-FR" sz="3200" dirty="0" smtClean="0"/>
              <a:t>Groupes</a:t>
            </a:r>
            <a:endParaRPr lang="fr-FR" sz="3200" dirty="0"/>
          </a:p>
          <a:p>
            <a:endParaRPr lang="fr-FR" sz="2400" dirty="0" smtClean="0"/>
          </a:p>
          <a:p>
            <a:endParaRPr lang="fr-FR" sz="2400" dirty="0"/>
          </a:p>
          <a:p>
            <a:endParaRPr lang="fr-FR" dirty="0"/>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4397038" y="6596390"/>
            <a:ext cx="8140744"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a:t>
            </a:r>
            <a:r>
              <a:rPr lang="fr-FR" sz="1100" i="1" dirty="0" err="1" smtClean="0">
                <a:solidFill>
                  <a:srgbClr val="373737"/>
                </a:solidFill>
                <a:latin typeface="ArialMT" charset="0"/>
              </a:rPr>
              <a:t>Norbet</a:t>
            </a:r>
            <a:r>
              <a:rPr lang="fr-FR" sz="1100" i="1" dirty="0" smtClean="0">
                <a:solidFill>
                  <a:srgbClr val="373737"/>
                </a:solidFill>
                <a:latin typeface="ArialMT" charset="0"/>
              </a:rPr>
              <a:t> Perrot et Samuel </a:t>
            </a:r>
            <a:r>
              <a:rPr lang="fr-FR" sz="1100" i="1" dirty="0" err="1">
                <a:solidFill>
                  <a:srgbClr val="373737"/>
                </a:solidFill>
                <a:latin typeface="ArialMT" charset="0"/>
              </a:rPr>
              <a:t>Viollin</a:t>
            </a:r>
            <a:r>
              <a:rPr lang="fr-FR" sz="1100" i="1" dirty="0">
                <a:solidFill>
                  <a:srgbClr val="373737"/>
                </a:solidFill>
                <a:latin typeface="ArialMT" charset="0"/>
              </a:rPr>
              <a:t>, </a:t>
            </a:r>
            <a:r>
              <a:rPr lang="fr-FR" sz="1100" i="1" dirty="0" smtClean="0">
                <a:solidFill>
                  <a:srgbClr val="373737"/>
                </a:solidFill>
                <a:latin typeface="ArialMT" charset="0"/>
              </a:rPr>
              <a:t>inspecteurs </a:t>
            </a:r>
            <a:r>
              <a:rPr lang="fr-FR" sz="1100" i="1" dirty="0" err="1" smtClean="0">
                <a:solidFill>
                  <a:srgbClr val="373737"/>
                </a:solidFill>
                <a:latin typeface="ArialMT" charset="0"/>
              </a:rPr>
              <a:t>généralux</a:t>
            </a:r>
            <a:r>
              <a:rPr lang="fr-FR" sz="1100" i="1" dirty="0" smtClean="0">
                <a:solidFill>
                  <a:srgbClr val="373737"/>
                </a:solidFill>
                <a:latin typeface="ArialMT" charset="0"/>
              </a:rPr>
              <a:t> de </a:t>
            </a:r>
            <a:r>
              <a:rPr lang="fr-FR" sz="1100" i="1" dirty="0">
                <a:solidFill>
                  <a:srgbClr val="373737"/>
                </a:solidFill>
                <a:latin typeface="ArialMT" charset="0"/>
              </a:rPr>
              <a:t>l'éducation nationale, sciences et techniques </a:t>
            </a:r>
            <a:r>
              <a:rPr lang="fr-FR" sz="1100" i="1" dirty="0" smtClean="0">
                <a:solidFill>
                  <a:srgbClr val="373737"/>
                </a:solidFill>
                <a:latin typeface="ArialMT" charset="0"/>
              </a:rPr>
              <a:t>industrielles</a:t>
            </a:r>
            <a:endParaRPr lang="fr-FR" sz="1100" i="1" dirty="0"/>
          </a:p>
        </p:txBody>
      </p:sp>
    </p:spTree>
    <p:extLst>
      <p:ext uri="{BB962C8B-B14F-4D97-AF65-F5344CB8AC3E}">
        <p14:creationId xmlns:p14="http://schemas.microsoft.com/office/powerpoint/2010/main" val="590740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871" y="96024"/>
            <a:ext cx="9601200" cy="921407"/>
          </a:xfrm>
        </p:spPr>
        <p:txBody>
          <a:bodyPr>
            <a:normAutofit fontScale="90000"/>
          </a:bodyPr>
          <a:lstStyle/>
          <a:p>
            <a:r>
              <a:rPr lang="fr-FR" sz="3600" b="1" dirty="0" smtClean="0"/>
              <a:t>Recommandations pour le cycle 3 en classe de 6</a:t>
            </a:r>
            <a:r>
              <a:rPr lang="fr-FR" sz="3600" b="1" baseline="30000" dirty="0" smtClean="0"/>
              <a:t>ème</a:t>
            </a:r>
            <a:r>
              <a:rPr lang="fr-FR" sz="3600" b="1" dirty="0" smtClean="0"/>
              <a:t> :</a:t>
            </a:r>
            <a:r>
              <a:rPr lang="fr-FR" sz="3600" b="1" baseline="30000" dirty="0" smtClean="0"/>
              <a:t> </a:t>
            </a:r>
            <a:br>
              <a:rPr lang="fr-FR" sz="3600" b="1" baseline="30000" dirty="0" smtClean="0"/>
            </a:br>
            <a:r>
              <a:rPr lang="fr-FR" sz="3600" b="1" dirty="0" smtClean="0"/>
              <a:t> </a:t>
            </a:r>
            <a:br>
              <a:rPr lang="fr-FR" sz="3600" b="1" dirty="0" smtClean="0"/>
            </a:br>
            <a:endParaRPr lang="fr-FR" sz="3600" b="1" dirty="0"/>
          </a:p>
        </p:txBody>
      </p:sp>
      <p:sp>
        <p:nvSpPr>
          <p:cNvPr id="7" name="Rectangle 6"/>
          <p:cNvSpPr/>
          <p:nvPr/>
        </p:nvSpPr>
        <p:spPr>
          <a:xfrm>
            <a:off x="3213960" y="658081"/>
            <a:ext cx="4632037" cy="584775"/>
          </a:xfrm>
          <a:prstGeom prst="rect">
            <a:avLst/>
          </a:prstGeom>
        </p:spPr>
        <p:txBody>
          <a:bodyPr wrap="none">
            <a:spAutoFit/>
          </a:bodyPr>
          <a:lstStyle/>
          <a:p>
            <a:r>
              <a:rPr lang="fr-FR" sz="3200" b="1" u="sng" dirty="0" smtClean="0"/>
              <a:t>Organisation </a:t>
            </a:r>
            <a:r>
              <a:rPr lang="fr-FR" sz="3200" b="1" u="sng" smtClean="0"/>
              <a:t>des services</a:t>
            </a:r>
            <a:endParaRPr lang="fr-FR" sz="3200" b="1" u="sng" dirty="0"/>
          </a:p>
        </p:txBody>
      </p:sp>
      <p:sp>
        <p:nvSpPr>
          <p:cNvPr id="9" name="Espace réservé du texte vertical 2"/>
          <p:cNvSpPr>
            <a:spLocks noGrp="1"/>
          </p:cNvSpPr>
          <p:nvPr>
            <p:ph type="body" orient="vert" idx="1"/>
          </p:nvPr>
        </p:nvSpPr>
        <p:spPr>
          <a:xfrm>
            <a:off x="1023871" y="1804913"/>
            <a:ext cx="10186673" cy="4065535"/>
          </a:xfrm>
        </p:spPr>
        <p:txBody>
          <a:bodyPr vert="horz">
            <a:normAutofit/>
          </a:bodyPr>
          <a:lstStyle/>
          <a:p>
            <a:pPr algn="just"/>
            <a:r>
              <a:rPr lang="fr-FR" sz="3200" dirty="0" smtClean="0"/>
              <a:t>Salle de sciences et technologie</a:t>
            </a:r>
          </a:p>
          <a:p>
            <a:pPr algn="just"/>
            <a:endParaRPr lang="fr-FR" sz="3200" dirty="0" smtClean="0"/>
          </a:p>
          <a:p>
            <a:pPr marL="0" indent="0" algn="just" defTabSz="457200">
              <a:buNone/>
            </a:pPr>
            <a:r>
              <a:rPr lang="fr-FR" sz="3200" b="1" u="sng" dirty="0">
                <a:cs typeface="Arial" charset="0"/>
              </a:rPr>
              <a:t>À</a:t>
            </a:r>
            <a:r>
              <a:rPr lang="fr-FR" sz="3200" b="1" u="sng" dirty="0"/>
              <a:t> éviter : </a:t>
            </a:r>
            <a:endParaRPr lang="fr-FR" sz="3200" b="1" u="sng" dirty="0" smtClean="0"/>
          </a:p>
          <a:p>
            <a:pPr marL="0" indent="0" algn="just" defTabSz="457200">
              <a:buNone/>
            </a:pPr>
            <a:r>
              <a:rPr lang="fr-FR" sz="3200" dirty="0" smtClean="0"/>
              <a:t>Un </a:t>
            </a:r>
            <a:r>
              <a:rPr lang="fr-FR" sz="3200" dirty="0"/>
              <a:t>cloisonnement des enseignements en 3 tranches horaires étanches de SVT, PC et Technologie, chacun avec le professeur de spécialité dans sa salle de spécialité, et l’attribution d’une note par discipline.</a:t>
            </a:r>
          </a:p>
          <a:p>
            <a:pPr algn="just"/>
            <a:endParaRPr lang="fr-FR" sz="2400" dirty="0" smtClean="0"/>
          </a:p>
          <a:p>
            <a:endParaRPr lang="fr-FR" dirty="0"/>
          </a:p>
        </p:txBody>
      </p:sp>
      <p:pic>
        <p:nvPicPr>
          <p:cNvPr id="8" name="Imag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304" y="0"/>
            <a:ext cx="1254696" cy="1426572"/>
          </a:xfrm>
          <a:prstGeom prst="rect">
            <a:avLst/>
          </a:prstGeom>
        </p:spPr>
      </p:pic>
      <p:sp>
        <p:nvSpPr>
          <p:cNvPr id="10" name="Rectangle 9"/>
          <p:cNvSpPr/>
          <p:nvPr/>
        </p:nvSpPr>
        <p:spPr>
          <a:xfrm>
            <a:off x="4397038" y="6596390"/>
            <a:ext cx="8140744" cy="261610"/>
          </a:xfrm>
          <a:prstGeom prst="rect">
            <a:avLst/>
          </a:prstGeom>
        </p:spPr>
        <p:txBody>
          <a:bodyPr wrap="square">
            <a:spAutoFit/>
          </a:bodyPr>
          <a:lstStyle/>
          <a:p>
            <a:r>
              <a:rPr lang="fr-FR" sz="1100" i="1" dirty="0">
                <a:solidFill>
                  <a:srgbClr val="373737"/>
                </a:solidFill>
                <a:latin typeface="ArialMT" charset="0"/>
              </a:rPr>
              <a:t>d</a:t>
            </a:r>
            <a:r>
              <a:rPr lang="fr-FR" sz="1100" i="1" dirty="0" smtClean="0">
                <a:solidFill>
                  <a:srgbClr val="373737"/>
                </a:solidFill>
                <a:latin typeface="ArialMT" charset="0"/>
              </a:rPr>
              <a:t>’après </a:t>
            </a:r>
            <a:r>
              <a:rPr lang="fr-FR" sz="1100" i="1" dirty="0" err="1" smtClean="0">
                <a:solidFill>
                  <a:srgbClr val="373737"/>
                </a:solidFill>
                <a:latin typeface="ArialMT" charset="0"/>
              </a:rPr>
              <a:t>Norbet</a:t>
            </a:r>
            <a:r>
              <a:rPr lang="fr-FR" sz="1100" i="1" dirty="0" smtClean="0">
                <a:solidFill>
                  <a:srgbClr val="373737"/>
                </a:solidFill>
                <a:latin typeface="ArialMT" charset="0"/>
              </a:rPr>
              <a:t> Perrot et Samuel </a:t>
            </a:r>
            <a:r>
              <a:rPr lang="fr-FR" sz="1100" i="1" dirty="0" err="1">
                <a:solidFill>
                  <a:srgbClr val="373737"/>
                </a:solidFill>
                <a:latin typeface="ArialMT" charset="0"/>
              </a:rPr>
              <a:t>Viollin</a:t>
            </a:r>
            <a:r>
              <a:rPr lang="fr-FR" sz="1100" i="1" dirty="0">
                <a:solidFill>
                  <a:srgbClr val="373737"/>
                </a:solidFill>
                <a:latin typeface="ArialMT" charset="0"/>
              </a:rPr>
              <a:t>, </a:t>
            </a:r>
            <a:r>
              <a:rPr lang="fr-FR" sz="1100" i="1" dirty="0" smtClean="0">
                <a:solidFill>
                  <a:srgbClr val="373737"/>
                </a:solidFill>
                <a:latin typeface="ArialMT" charset="0"/>
              </a:rPr>
              <a:t>inspecteurs </a:t>
            </a:r>
            <a:r>
              <a:rPr lang="fr-FR" sz="1100" i="1" dirty="0" err="1" smtClean="0">
                <a:solidFill>
                  <a:srgbClr val="373737"/>
                </a:solidFill>
                <a:latin typeface="ArialMT" charset="0"/>
              </a:rPr>
              <a:t>généralux</a:t>
            </a:r>
            <a:r>
              <a:rPr lang="fr-FR" sz="1100" i="1" dirty="0" smtClean="0">
                <a:solidFill>
                  <a:srgbClr val="373737"/>
                </a:solidFill>
                <a:latin typeface="ArialMT" charset="0"/>
              </a:rPr>
              <a:t> de </a:t>
            </a:r>
            <a:r>
              <a:rPr lang="fr-FR" sz="1100" i="1" dirty="0">
                <a:solidFill>
                  <a:srgbClr val="373737"/>
                </a:solidFill>
                <a:latin typeface="ArialMT" charset="0"/>
              </a:rPr>
              <a:t>l'éducation nationale, sciences et techniques </a:t>
            </a:r>
            <a:r>
              <a:rPr lang="fr-FR" sz="1100" i="1" dirty="0" smtClean="0">
                <a:solidFill>
                  <a:srgbClr val="373737"/>
                </a:solidFill>
                <a:latin typeface="ArialMT" charset="0"/>
              </a:rPr>
              <a:t>industrielles</a:t>
            </a:r>
            <a:endParaRPr lang="fr-FR" sz="1100" i="1" dirty="0"/>
          </a:p>
        </p:txBody>
      </p:sp>
    </p:spTree>
    <p:extLst>
      <p:ext uri="{BB962C8B-B14F-4D97-AF65-F5344CB8AC3E}">
        <p14:creationId xmlns:p14="http://schemas.microsoft.com/office/powerpoint/2010/main" val="18996350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ogner">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Rogner</Template>
  <TotalTime>1154</TotalTime>
  <Words>4201</Words>
  <Application>Microsoft Macintosh PowerPoint</Application>
  <PresentationFormat>Grand écran</PresentationFormat>
  <Paragraphs>472</Paragraphs>
  <Slides>29</Slides>
  <Notes>28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 Narrow</vt:lpstr>
      <vt:lpstr>ArialMT</vt:lpstr>
      <vt:lpstr>Calibri</vt:lpstr>
      <vt:lpstr>Franklin Gothic Book</vt:lpstr>
      <vt:lpstr>MetaNormal-Roman</vt:lpstr>
      <vt:lpstr>Symbol</vt:lpstr>
      <vt:lpstr>Times New Roman</vt:lpstr>
      <vt:lpstr>Wingdings</vt:lpstr>
      <vt:lpstr>Arial</vt:lpstr>
      <vt:lpstr>Rogner</vt:lpstr>
      <vt:lpstr>Sciences et technologie cycle 3 synthèse du séminaire national – 24 mars 2016</vt:lpstr>
      <vt:lpstr>Sommaire</vt:lpstr>
      <vt:lpstr>Introduction : quelques rappels…</vt:lpstr>
      <vt:lpstr>Introduction : quelques rappels…</vt:lpstr>
      <vt:lpstr>Recommandations pour le cycle 3 en classe de 6ème :    </vt:lpstr>
      <vt:lpstr>Recommandations pour le cycle 3 en classe de 6ème :    </vt:lpstr>
      <vt:lpstr>Recommandations pour le cycle 3 en classe de 6ème :    </vt:lpstr>
      <vt:lpstr>Recommandations pour le cycle 3 en classe de 6ème :    </vt:lpstr>
      <vt:lpstr>Recommandations pour le cycle 3 en classe de 6ème :    </vt:lpstr>
      <vt:lpstr>Outil d’aide à la conception d’une progressivité des apprentissages</vt:lpstr>
      <vt:lpstr>Outil d’aide à la conception d’une progressivité des apprentissages</vt:lpstr>
      <vt:lpstr>Outil d’aide à la conception d’une progressivité des apprentissages</vt:lpstr>
      <vt:lpstr>Outil d’aide à la conception d’une progressivité des apprentissages</vt:lpstr>
      <vt:lpstr>Exemples de séquences pédagogiques</vt:lpstr>
      <vt:lpstr>Exemples de séquences pédagogiques</vt:lpstr>
      <vt:lpstr>Exemples de séquences pédagogiques</vt:lpstr>
      <vt:lpstr>Exemples de séquences pédagogiques</vt:lpstr>
      <vt:lpstr>Exemples de séquences pédagogiques</vt:lpstr>
      <vt:lpstr>Exemples de séquences pédagogiques</vt:lpstr>
      <vt:lpstr>Exemples de séquences pédagogiques</vt:lpstr>
      <vt:lpstr>Exemples de séquences pédagogiques</vt:lpstr>
      <vt:lpstr>Exemples de projets</vt:lpstr>
      <vt:lpstr>Exemples de projets</vt:lpstr>
      <vt:lpstr>Exemples de projets</vt:lpstr>
      <vt:lpstr>Présentation du parcours M@gistère sur les notions d’informatique</vt:lpstr>
      <vt:lpstr>Présentation du parcours M@gistère sur les notions d’informatique</vt:lpstr>
      <vt:lpstr>Ressources éduscol</vt:lpstr>
      <vt:lpstr>PAF Enseignement Commun de Sciences et Technologie (ECST)</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Sciences et technologie cycle 3 Séminaire national – 24 mars 2016</dc:title>
  <dc:creator>Rudy Alba</dc:creator>
  <cp:lastModifiedBy>Rudy Alba</cp:lastModifiedBy>
  <cp:revision>49</cp:revision>
  <dcterms:created xsi:type="dcterms:W3CDTF">2016-04-11T18:48:13Z</dcterms:created>
  <dcterms:modified xsi:type="dcterms:W3CDTF">2016-06-01T02:01:28Z</dcterms:modified>
</cp:coreProperties>
</file>